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0"/>
  </p:notesMasterIdLst>
  <p:sldIdLst>
    <p:sldId id="581" r:id="rId2"/>
    <p:sldId id="632" r:id="rId3"/>
    <p:sldId id="574" r:id="rId4"/>
    <p:sldId id="592" r:id="rId5"/>
    <p:sldId id="593" r:id="rId6"/>
    <p:sldId id="594" r:id="rId7"/>
    <p:sldId id="631" r:id="rId8"/>
    <p:sldId id="595" r:id="rId9"/>
    <p:sldId id="630" r:id="rId10"/>
    <p:sldId id="596" r:id="rId11"/>
    <p:sldId id="582" r:id="rId12"/>
    <p:sldId id="597" r:id="rId13"/>
    <p:sldId id="629" r:id="rId14"/>
    <p:sldId id="598" r:id="rId15"/>
    <p:sldId id="599" r:id="rId16"/>
    <p:sldId id="600" r:id="rId17"/>
    <p:sldId id="628" r:id="rId18"/>
    <p:sldId id="601" r:id="rId19"/>
    <p:sldId id="602" r:id="rId20"/>
    <p:sldId id="603" r:id="rId21"/>
    <p:sldId id="627" r:id="rId22"/>
    <p:sldId id="604" r:id="rId23"/>
    <p:sldId id="605" r:id="rId24"/>
    <p:sldId id="575" r:id="rId25"/>
    <p:sldId id="606" r:id="rId26"/>
    <p:sldId id="626" r:id="rId27"/>
    <p:sldId id="607" r:id="rId28"/>
    <p:sldId id="608" r:id="rId29"/>
    <p:sldId id="609" r:id="rId30"/>
    <p:sldId id="625" r:id="rId31"/>
    <p:sldId id="610" r:id="rId32"/>
    <p:sldId id="611" r:id="rId33"/>
    <p:sldId id="624" r:id="rId34"/>
    <p:sldId id="576" r:id="rId35"/>
    <p:sldId id="612" r:id="rId36"/>
    <p:sldId id="623" r:id="rId37"/>
    <p:sldId id="613" r:id="rId38"/>
    <p:sldId id="622" r:id="rId39"/>
    <p:sldId id="614" r:id="rId40"/>
    <p:sldId id="621" r:id="rId41"/>
    <p:sldId id="615" r:id="rId42"/>
    <p:sldId id="620" r:id="rId43"/>
    <p:sldId id="616" r:id="rId44"/>
    <p:sldId id="619" r:id="rId45"/>
    <p:sldId id="617" r:id="rId46"/>
    <p:sldId id="618" r:id="rId47"/>
    <p:sldId id="591" r:id="rId48"/>
    <p:sldId id="583" r:id="rId49"/>
    <p:sldId id="590" r:id="rId50"/>
    <p:sldId id="584" r:id="rId51"/>
    <p:sldId id="589" r:id="rId52"/>
    <p:sldId id="585" r:id="rId53"/>
    <p:sldId id="588" r:id="rId54"/>
    <p:sldId id="587" r:id="rId55"/>
    <p:sldId id="434" r:id="rId56"/>
    <p:sldId id="578" r:id="rId57"/>
    <p:sldId id="435" r:id="rId58"/>
    <p:sldId id="436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>
        <p:scale>
          <a:sx n="76" d="100"/>
          <a:sy n="76" d="100"/>
        </p:scale>
        <p:origin x="3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23E80-B09E-42C3-B792-D4AC727DB623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B93A4-FAF9-4CAA-B2CB-8DB976B75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05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BE680-ACE4-4B14-A620-E1B701AB11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0707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7" name="Google Shape;2427;p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28" name="Google Shape;2428;p179:notes"/>
          <p:cNvSpPr txBox="1">
            <a:spLocks noGrp="1"/>
          </p:cNvSpPr>
          <p:nvPr>
            <p:ph type="body" idx="1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29" name="Google Shape;2429;p17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ts val="1400"/>
                <a:buFontTx/>
                <a:buNone/>
                <a:tabLst/>
                <a:defRPr/>
              </a:pPr>
              <a:t>55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6" name="Google Shape;2436;p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37" name="Google Shape;2437;p180:notes"/>
          <p:cNvSpPr txBox="1">
            <a:spLocks noGrp="1"/>
          </p:cNvSpPr>
          <p:nvPr>
            <p:ph type="body" idx="1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38" name="Google Shape;2438;p18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ts val="1400"/>
                <a:buFontTx/>
                <a:buNone/>
                <a:tabLst/>
                <a:defRPr/>
              </a:pPr>
              <a:t>57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5" name="Google Shape;2445;p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46" name="Google Shape;2446;p181:notes"/>
          <p:cNvSpPr txBox="1">
            <a:spLocks noGrp="1"/>
          </p:cNvSpPr>
          <p:nvPr>
            <p:ph type="body" idx="1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447" name="Google Shape;2447;p18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ts val="1400"/>
                <a:buFontTx/>
                <a:buNone/>
                <a:tabLst/>
                <a:defRPr/>
              </a:pPr>
              <a:t>58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F1CF8-18F4-45C0-B324-A37CDED78C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0A1056-8B6F-469E-86A5-08DA867A9A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82386-681E-4654-B63C-3A46FE95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1569-ACB2-4E1D-BA49-EEC14F106E7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3CD25-8672-414A-828B-67BE54F93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5458C-5066-404A-B884-6D45F9C33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9987-BFE0-4D0D-9787-49D2FA187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05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B2975-E423-4DFC-BC65-385F520DE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D20A18-A6ED-4CDA-BD9C-B03338730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350FD-DC85-4D07-82E5-0FD2219E0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1569-ACB2-4E1D-BA49-EEC14F106E7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74A97-FDD7-443F-A67B-6896097B9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A6339-FD01-4146-AAEC-8FDDDB6FF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9987-BFE0-4D0D-9787-49D2FA187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68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994920-521E-4A4A-B6FC-CB965B07C4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DA1B31-FF36-4B65-B422-58B74A0077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27EAE-01EC-415F-84FB-EEF4E13F8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1569-ACB2-4E1D-BA49-EEC14F106E7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265D3-F3F8-4800-97D3-F9A9B740E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352BE-AF0B-436B-96D2-046AF0D3A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9987-BFE0-4D0D-9787-49D2FA187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37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EC05F-FC2D-4292-991A-D10EF19A9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7F858-6A5F-4FDE-8CC5-96E2524C4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56CFD-A5F6-44CA-A6C5-D005B04C2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Toney-Butler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E972B-E2F0-4E0E-8F9E-7BAD50EAC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B826-24F1-4D30-8987-20E093A42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9987-BFE0-4D0D-9787-49D2FA187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1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1D1F-3065-4D6B-AE3C-473DDBE49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B0A24D-E767-4268-B4AF-2745BF3DB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46A76-F032-4925-91F1-61E57714C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1569-ACB2-4E1D-BA49-EEC14F106E7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F583F-5D91-4982-AF24-24BF28F22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7C800-DD0E-4A5B-8D72-DA4A20501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9987-BFE0-4D0D-9787-49D2FA187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F64C4-5248-4784-8C32-70F9DFE53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4E574-4BD4-4E7B-AE86-250A3FD3B1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D9170-EB34-4DCB-993F-F4877EF871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032A87-2D90-4D5C-BBF8-79197BB80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1569-ACB2-4E1D-BA49-EEC14F106E7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340506-7229-4EBD-AEE6-938B5CD59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1CA6D-E134-4471-A77D-59962A4B7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9987-BFE0-4D0D-9787-49D2FA187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4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D7631-0BD0-4AE5-9A97-9CB3807E7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09E0FA-803C-45BF-AAF5-60F19AE92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1C47B2-8830-4440-96FB-97F7402136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600E2F-C899-46D6-BA48-2A7593BB3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771EA1-A8D1-4DD5-A604-2C92FC157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4FDCAC-4AFC-42B4-8D2F-4D3451F60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1569-ACB2-4E1D-BA49-EEC14F106E7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2E48D8-287B-43B1-B4A2-ED5BC7DEA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C9D07E-ABCD-4B72-9486-E02D76AD2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9987-BFE0-4D0D-9787-49D2FA187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3F66B-69C7-49B5-AC95-5E30606DD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84732A-BA86-48BE-9B18-3FB722BDB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1569-ACB2-4E1D-BA49-EEC14F106E7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087FA1-B773-43F1-970E-E911F9C83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3C5B2E-32E3-4270-AE39-2BE3DE29E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9987-BFE0-4D0D-9787-49D2FA187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1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F0FCAF-4D02-41A0-BCB3-9EF5A6292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1569-ACB2-4E1D-BA49-EEC14F106E7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D744E0-0DB6-45AE-BA16-08DAC8B8A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5F9206-E326-4E80-B58F-BD999A81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9987-BFE0-4D0D-9787-49D2FA187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24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20C2E-4538-4795-AEB2-1DB825532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22389-AFD4-40A6-AE3C-3982BF734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1AB6F2-99E3-4165-BCBD-1D8DB8815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FBBEB0-0C88-44AC-BDEB-C4E53F073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1569-ACB2-4E1D-BA49-EEC14F106E7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188A6E-31AA-4D67-BC91-55106DC7A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E5A35-02FD-4825-A092-4D7C1040F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9987-BFE0-4D0D-9787-49D2FA187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20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844B5-ECB7-4635-9752-B19B3D2FE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1B1030-C740-4C1E-AEBF-5D7543348A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4B60F-0194-4986-823E-E116CB8DA8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CEB1F-6037-4E71-B8A4-1D2C143CE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1569-ACB2-4E1D-BA49-EEC14F106E7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DB4380-692C-4E3B-8C87-272490A80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67F9C9-9D13-401D-BACA-62A356382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9987-BFE0-4D0D-9787-49D2FA187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7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3000"/>
            <a:duotone>
              <a:prstClr val="black"/>
              <a:schemeClr val="accent3">
                <a:tint val="45000"/>
                <a:satMod val="400000"/>
              </a:schemeClr>
            </a:duotone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370FAD-FFC9-4DD7-BA24-43B78E776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E70AA6-880E-493C-80C3-5A369F19E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821AB-9145-4A65-A40E-423D5184C1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61569-ACB2-4E1D-BA49-EEC14F106E7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35FE2-20E5-48E8-9293-3205349764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96F6E-9317-4357-BEC1-81F23795E1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89987-BFE0-4D0D-9787-49D2FA187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8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zoe-delaware.org/resources.html" TargetMode="External"/><Relationship Id="rId13" Type="http://schemas.openxmlformats.org/officeDocument/2006/relationships/hyperlink" Target="https://dhss.delaware.gov/dhss/admin/files/humantraffic_102018.pdf" TargetMode="External"/><Relationship Id="rId18" Type="http://schemas.openxmlformats.org/officeDocument/2006/relationships/image" Target="../media/image2.png"/><Relationship Id="rId3" Type="http://schemas.openxmlformats.org/officeDocument/2006/relationships/hyperlink" Target="https://www.traffickingmatters.com/wp-content/uploads/state-reports/2018/2018%20Human%20Trafficking%20Report%20DE.pdf" TargetMode="External"/><Relationship Id="rId7" Type="http://schemas.openxmlformats.org/officeDocument/2006/relationships/hyperlink" Target="https://humantraffickinghotline.org/state/delaware" TargetMode="External"/><Relationship Id="rId12" Type="http://schemas.openxmlformats.org/officeDocument/2006/relationships/hyperlink" Target="https://usiaht.org/news/category/states/delaware/" TargetMode="External"/><Relationship Id="rId17" Type="http://schemas.openxmlformats.org/officeDocument/2006/relationships/hyperlink" Target="https://childproofamerica.org/" TargetMode="External"/><Relationship Id="rId2" Type="http://schemas.openxmlformats.org/officeDocument/2006/relationships/hyperlink" Target="https://sharedhope.org/PICframe9/reportcards/PIC_RC_2019_DE.pdf" TargetMode="External"/><Relationship Id="rId16" Type="http://schemas.openxmlformats.org/officeDocument/2006/relationships/hyperlink" Target="http://jasonfoundation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ttorneygeneral.delaware.gov/human-trafficking/" TargetMode="External"/><Relationship Id="rId11" Type="http://schemas.openxmlformats.org/officeDocument/2006/relationships/hyperlink" Target="http://www.dehousedems.com/press/williams-poore-bills-protect-support-human-trafficking-victims" TargetMode="External"/><Relationship Id="rId5" Type="http://schemas.openxmlformats.org/officeDocument/2006/relationships/hyperlink" Target="https://www.htlegalcenter.org/wp-content/uploads/Medical-Fact-Sheet-Human-Trafficking-and-Health-Care-Providers.pdf" TargetMode="External"/><Relationship Id="rId15" Type="http://schemas.openxmlformats.org/officeDocument/2006/relationships/hyperlink" Target="https://pa.salvationarmy.org/greater-philadelphia/NewDay" TargetMode="External"/><Relationship Id="rId10" Type="http://schemas.openxmlformats.org/officeDocument/2006/relationships/hyperlink" Target="https://www.liveuniteddelawarecounty.org/take-action/human-trafficking/human-trafficking-resources" TargetMode="External"/><Relationship Id="rId4" Type="http://schemas.openxmlformats.org/officeDocument/2006/relationships/hyperlink" Target="https://www.d2l.org/education/stewards-of-children/" TargetMode="External"/><Relationship Id="rId9" Type="http://schemas.openxmlformats.org/officeDocument/2006/relationships/hyperlink" Target="https://www.acf.hhs.gov/sites/default/files/otip/delaware_profile_efforts_to_combat_human_trafficking.pdf" TargetMode="External"/><Relationship Id="rId14" Type="http://schemas.openxmlformats.org/officeDocument/2006/relationships/hyperlink" Target="https://www.liveuniteddelawarecounty.org/take-action/human-trafficking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loridahealth.gov/newsroom/2018/01/011118-human-trafficking-awareness.html" TargetMode="External"/><Relationship Id="rId13" Type="http://schemas.openxmlformats.org/officeDocument/2006/relationships/hyperlink" Target="https://www.path2freedom.org/" TargetMode="External"/><Relationship Id="rId18" Type="http://schemas.openxmlformats.org/officeDocument/2006/relationships/hyperlink" Target="https://library.fiu.edu/GRID_Trafficking/sfl" TargetMode="External"/><Relationship Id="rId26" Type="http://schemas.openxmlformats.org/officeDocument/2006/relationships/hyperlink" Target="https://www.htlegalcenter.org/wp-content/uploads/Medical-Fact-Sheet-Human-Trafficking-and-Health-Care-Providers.pdf" TargetMode="External"/><Relationship Id="rId3" Type="http://schemas.openxmlformats.org/officeDocument/2006/relationships/hyperlink" Target="https://www.traffickingmatters.com/wp-content/uploads/state-reports/2018/2018%20Human%20Trafficking%20Report%20FL.pdf" TargetMode="External"/><Relationship Id="rId21" Type="http://schemas.openxmlformats.org/officeDocument/2006/relationships/hyperlink" Target="https://www.selahfreedom.com/" TargetMode="External"/><Relationship Id="rId7" Type="http://schemas.openxmlformats.org/officeDocument/2006/relationships/hyperlink" Target="http://www.fldoe.org/core/fileparse.php/5411/urlt/HumanTraffickingToolkit.pdf" TargetMode="External"/><Relationship Id="rId12" Type="http://schemas.openxmlformats.org/officeDocument/2006/relationships/hyperlink" Target="https://www.ncbi.nlm.nih.gov/pmc/articles/PMC5227932/" TargetMode="External"/><Relationship Id="rId17" Type="http://schemas.openxmlformats.org/officeDocument/2006/relationships/hyperlink" Target="https://www.sfhumantraffickingtaskforce.org/" TargetMode="External"/><Relationship Id="rId25" Type="http://schemas.openxmlformats.org/officeDocument/2006/relationships/hyperlink" Target="https://traffickingfreezone.com/resources/florida-coalition-against-human-trafficking-fcaht/" TargetMode="External"/><Relationship Id="rId2" Type="http://schemas.openxmlformats.org/officeDocument/2006/relationships/hyperlink" Target="https://sharedhope.org/PICframe9/reportcards/PIC_RC_2019_FL.pdf" TargetMode="External"/><Relationship Id="rId16" Type="http://schemas.openxmlformats.org/officeDocument/2006/relationships/hyperlink" Target="https://www.endslaverynow.org/florida-coalition-against-human-trafficking" TargetMode="External"/><Relationship Id="rId20" Type="http://schemas.openxmlformats.org/officeDocument/2006/relationships/hyperlink" Target="https://www.flfamily.org/get-help/human-traffick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mantraffickinghotline.org/state/florida" TargetMode="External"/><Relationship Id="rId11" Type="http://schemas.openxmlformats.org/officeDocument/2006/relationships/hyperlink" Target="http://www.flhealthsource.gov/humantrafficking/faqs" TargetMode="External"/><Relationship Id="rId24" Type="http://schemas.openxmlformats.org/officeDocument/2006/relationships/hyperlink" Target="http://jasonfoundation.com/" TargetMode="External"/><Relationship Id="rId5" Type="http://schemas.openxmlformats.org/officeDocument/2006/relationships/hyperlink" Target="https://www.dhs.gov/blue-campaign/identify-victim?utm_source=google.com&amp;utm_medium=cpc&amp;utm_campaign=rg.search-fy20.broad-allcit&amp;utm_content=trafficking&amp;utm_term=human%20trafficking" TargetMode="External"/><Relationship Id="rId15" Type="http://schemas.openxmlformats.org/officeDocument/2006/relationships/hyperlink" Target="https://www.lsfnet.org/trafficking-victims-assistance-program/" TargetMode="External"/><Relationship Id="rId23" Type="http://schemas.openxmlformats.org/officeDocument/2006/relationships/hyperlink" Target="https://www.hersongjax.org/" TargetMode="External"/><Relationship Id="rId28" Type="http://schemas.openxmlformats.org/officeDocument/2006/relationships/image" Target="../media/image2.png"/><Relationship Id="rId10" Type="http://schemas.openxmlformats.org/officeDocument/2006/relationships/hyperlink" Target="http://www.fldoe.org/schools/healthy-schools/human-trafficking.stml" TargetMode="External"/><Relationship Id="rId19" Type="http://schemas.openxmlformats.org/officeDocument/2006/relationships/hyperlink" Target="https://www.fcasv.org/training/human-trafficking" TargetMode="External"/><Relationship Id="rId4" Type="http://schemas.openxmlformats.org/officeDocument/2006/relationships/hyperlink" Target="https://www.myflfamilies.com/service-programs/human-trafficking/" TargetMode="External"/><Relationship Id="rId9" Type="http://schemas.openxmlformats.org/officeDocument/2006/relationships/hyperlink" Target="https://salvationarmyflorida.org/anti-human-trafficking/" TargetMode="External"/><Relationship Id="rId14" Type="http://schemas.openxmlformats.org/officeDocument/2006/relationships/hyperlink" Target="https://www.d2l.org/education/stewards-of-children/" TargetMode="External"/><Relationship Id="rId22" Type="http://schemas.openxmlformats.org/officeDocument/2006/relationships/hyperlink" Target="http://intothejordan.org/" TargetMode="External"/><Relationship Id="rId27" Type="http://schemas.openxmlformats.org/officeDocument/2006/relationships/hyperlink" Target="https://childproofamerica.org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aspe.hhs.gov/report/medical-treatment-victims-sexual-assault-and-domestic-violence-and-its-applicability-victims-human-trafficking" TargetMode="External"/><Relationship Id="rId13" Type="http://schemas.openxmlformats.org/officeDocument/2006/relationships/hyperlink" Target="https://osp.gatech.edu/combat-human-trafficking" TargetMode="External"/><Relationship Id="rId18" Type="http://schemas.openxmlformats.org/officeDocument/2006/relationships/hyperlink" Target="https://youth-spark.org/wp-content/uploads/2016/07/TSG-Complete-Demand-Study.pdf" TargetMode="External"/><Relationship Id="rId26" Type="http://schemas.openxmlformats.org/officeDocument/2006/relationships/hyperlink" Target="https://childproofamerica.org/" TargetMode="External"/><Relationship Id="rId3" Type="http://schemas.openxmlformats.org/officeDocument/2006/relationships/hyperlink" Target="https://sharedhope.org/PICframe9/reportcards/PIC_RC_2019_GA.pdf" TargetMode="External"/><Relationship Id="rId21" Type="http://schemas.openxmlformats.org/officeDocument/2006/relationships/hyperlink" Target="https://www.dhs.gov/blue-campaign" TargetMode="External"/><Relationship Id="rId7" Type="http://schemas.openxmlformats.org/officeDocument/2006/relationships/hyperlink" Target="https://www.gadoe.org/schoolsafetyclimate/Pages/Human-Trafficking.aspx" TargetMode="External"/><Relationship Id="rId12" Type="http://schemas.openxmlformats.org/officeDocument/2006/relationships/hyperlink" Target="https://www.gacares.org/" TargetMode="External"/><Relationship Id="rId17" Type="http://schemas.openxmlformats.org/officeDocument/2006/relationships/hyperlink" Target="https://youth-spark.org/resources/map-of-trafficking-cases-in-georgia/" TargetMode="External"/><Relationship Id="rId25" Type="http://schemas.openxmlformats.org/officeDocument/2006/relationships/hyperlink" Target="https://www.htlegalcenter.org/wp-content/uploads/Medical-Fact-Sheet-Human-Trafficking-and-Health-Care-Providers.pdf" TargetMode="External"/><Relationship Id="rId2" Type="http://schemas.openxmlformats.org/officeDocument/2006/relationships/hyperlink" Target="https://law.georgia.gov/key-issues/human-trafficking" TargetMode="External"/><Relationship Id="rId16" Type="http://schemas.openxmlformats.org/officeDocument/2006/relationships/hyperlink" Target="http://tabithashouseint.org/resources/statistics/" TargetMode="External"/><Relationship Id="rId20" Type="http://schemas.openxmlformats.org/officeDocument/2006/relationships/hyperlink" Target="https://wellspringliving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venanthousega.org/HumanTrafficking-282" TargetMode="External"/><Relationship Id="rId11" Type="http://schemas.openxmlformats.org/officeDocument/2006/relationships/hyperlink" Target="https://www.justice.gov/usao-sdga/human-trafficking-task-force" TargetMode="External"/><Relationship Id="rId24" Type="http://schemas.openxmlformats.org/officeDocument/2006/relationships/hyperlink" Target="http://jasonfoundation.com/" TargetMode="External"/><Relationship Id="rId5" Type="http://schemas.openxmlformats.org/officeDocument/2006/relationships/hyperlink" Target="https://humantraffickinghotline.org/state/georgia" TargetMode="External"/><Relationship Id="rId15" Type="http://schemas.openxmlformats.org/officeDocument/2006/relationships/hyperlink" Target="https://www.streetgrace.org/demand-an-end-georgia/" TargetMode="External"/><Relationship Id="rId23" Type="http://schemas.openxmlformats.org/officeDocument/2006/relationships/hyperlink" Target="https://www.d2l.org/education/stewards-of-children/" TargetMode="External"/><Relationship Id="rId10" Type="http://schemas.openxmlformats.org/officeDocument/2006/relationships/hyperlink" Target="https://news.gsu.edu/2019/12/17/confronting-child-trafficking/" TargetMode="External"/><Relationship Id="rId19" Type="http://schemas.openxmlformats.org/officeDocument/2006/relationships/hyperlink" Target="https://www.unitedwayatlanta.org/stoptrafficking/" TargetMode="External"/><Relationship Id="rId4" Type="http://schemas.openxmlformats.org/officeDocument/2006/relationships/hyperlink" Target="https://www.traffickingmatters.com/wp-content/uploads/state-reports/2018/2018%20Human%20Trafficking%20Report%20GA.pdf" TargetMode="External"/><Relationship Id="rId9" Type="http://schemas.openxmlformats.org/officeDocument/2006/relationships/hyperlink" Target="https://news.gsu.edu/2019/10/21/homeless-youth-trafficking/" TargetMode="External"/><Relationship Id="rId14" Type="http://schemas.openxmlformats.org/officeDocument/2006/relationships/hyperlink" Target="https://www.acf.hhs.gov/sites/default/files/otip/georgia_profile_efforts_to_combat_human_trafficking.pdf" TargetMode="External"/><Relationship Id="rId22" Type="http://schemas.openxmlformats.org/officeDocument/2006/relationships/hyperlink" Target="https://www.choa.org/medical-professionals/physician-resources/child-protection-center-resources/institute-on-healthcare-and-human-trafficking" TargetMode="External"/><Relationship Id="rId27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hoolanapua.org/our-story/" TargetMode="External"/><Relationship Id="rId13" Type="http://schemas.openxmlformats.org/officeDocument/2006/relationships/hyperlink" Target="https://tvaphawaii.org/" TargetMode="External"/><Relationship Id="rId18" Type="http://schemas.openxmlformats.org/officeDocument/2006/relationships/hyperlink" Target="http://pschawaii.org/learn/human-trafficking/sex-trafficking/" TargetMode="External"/><Relationship Id="rId3" Type="http://schemas.openxmlformats.org/officeDocument/2006/relationships/hyperlink" Target="https://www.htlegalcenter.org/wp-content/uploads/Medical-Fact-Sheet-Human-Trafficking-and-Health-Care-Providers.pdf" TargetMode="External"/><Relationship Id="rId21" Type="http://schemas.openxmlformats.org/officeDocument/2006/relationships/hyperlink" Target="http://jasonfoundation.com/" TargetMode="External"/><Relationship Id="rId7" Type="http://schemas.openxmlformats.org/officeDocument/2006/relationships/hyperlink" Target="https://humanservices.hawaii.gov/wp-content/uploads/2019/01/Executive-Summary-Part-II-Sex-Trafficking-in-Hawaii-.pdf" TargetMode="External"/><Relationship Id="rId12" Type="http://schemas.openxmlformats.org/officeDocument/2006/relationships/hyperlink" Target="https://usiaht.org/news/category/states/hawaii/" TargetMode="External"/><Relationship Id="rId17" Type="http://schemas.openxmlformats.org/officeDocument/2006/relationships/hyperlink" Target="https://www.teenlinkhawaii.org/human-trafficking" TargetMode="External"/><Relationship Id="rId2" Type="http://schemas.openxmlformats.org/officeDocument/2006/relationships/hyperlink" Target="https://www.d2l.org/education/stewards-of-children/" TargetMode="External"/><Relationship Id="rId16" Type="http://schemas.openxmlformats.org/officeDocument/2006/relationships/hyperlink" Target="https://www.hawaiipacifichealth.org/kapiolani/services/child-protection/" TargetMode="External"/><Relationship Id="rId20" Type="http://schemas.openxmlformats.org/officeDocument/2006/relationships/hyperlink" Target="http://www.bluewatermission.org/justice-ministr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acificgatewaycenter.org/human-trafficking-services" TargetMode="External"/><Relationship Id="rId11" Type="http://schemas.openxmlformats.org/officeDocument/2006/relationships/hyperlink" Target="http://www.hawaiilodging.org/industry-principles-on-human-trafficking.html" TargetMode="External"/><Relationship Id="rId5" Type="http://schemas.openxmlformats.org/officeDocument/2006/relationships/hyperlink" Target="https://sharedhope.org/PICframe9/reportcards/PIC_RC_2019_HI.pdf" TargetMode="External"/><Relationship Id="rId15" Type="http://schemas.openxmlformats.org/officeDocument/2006/relationships/hyperlink" Target="https://www.safehorizon.org/safe-horizon-in-the-news/hawaii-human-trafficking-prostitution/" TargetMode="External"/><Relationship Id="rId23" Type="http://schemas.openxmlformats.org/officeDocument/2006/relationships/image" Target="../media/image2.png"/><Relationship Id="rId10" Type="http://schemas.openxmlformats.org/officeDocument/2006/relationships/hyperlink" Target="https://www.legalaidhawaii.org/human-trafficking.html" TargetMode="External"/><Relationship Id="rId19" Type="http://schemas.openxmlformats.org/officeDocument/2006/relationships/hyperlink" Target="http://hawaiifreepress.com/ArticlesMain/tabid/56/ID/22905/Hawaii-Sex-Trafficking-Study-Part-2-Released.aspx" TargetMode="External"/><Relationship Id="rId4" Type="http://schemas.openxmlformats.org/officeDocument/2006/relationships/hyperlink" Target="https://www.traffickingmatters.com/wp-content/uploads/state-reports/2018/2018%20Human%20Trafficking%20Report%20HI.pdf" TargetMode="External"/><Relationship Id="rId9" Type="http://schemas.openxmlformats.org/officeDocument/2006/relationships/hyperlink" Target="https://www.acf.hhs.gov/sites/default/files/otip/hawaii_profile_efforts_to_combat_human_trafficking.pdf" TargetMode="External"/><Relationship Id="rId14" Type="http://schemas.openxmlformats.org/officeDocument/2006/relationships/hyperlink" Target="https://www.pbshawaii.org/insights-on-pbs-hawai%ca%bbi-sex-trafficking-of-minors-in-hawai%ca%bbi/" TargetMode="External"/><Relationship Id="rId22" Type="http://schemas.openxmlformats.org/officeDocument/2006/relationships/hyperlink" Target="https://childproofamerica.org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cf.hhs.gov/sites/default/files/otip/idaho_profile_efforts_to_combat_human_trafficking.pdf" TargetMode="External"/><Relationship Id="rId13" Type="http://schemas.openxmlformats.org/officeDocument/2006/relationships/hyperlink" Target="https://www.fsmtb.org/media/1606/httf-report-final-web.pdf" TargetMode="External"/><Relationship Id="rId3" Type="http://schemas.openxmlformats.org/officeDocument/2006/relationships/hyperlink" Target="https://www.d2l.org/education/stewards-of-children/" TargetMode="External"/><Relationship Id="rId7" Type="http://schemas.openxmlformats.org/officeDocument/2006/relationships/hyperlink" Target="https://idahoatc.org/" TargetMode="External"/><Relationship Id="rId12" Type="http://schemas.openxmlformats.org/officeDocument/2006/relationships/hyperlink" Target="https://www.missingkids.org/NetSmartz" TargetMode="External"/><Relationship Id="rId17" Type="http://schemas.openxmlformats.org/officeDocument/2006/relationships/image" Target="../media/image2.png"/><Relationship Id="rId2" Type="http://schemas.openxmlformats.org/officeDocument/2006/relationships/hyperlink" Target="https://humantraffickinghotline.org/sites/default/files/ID-2018-State-Report.pdf" TargetMode="External"/><Relationship Id="rId16" Type="http://schemas.openxmlformats.org/officeDocument/2006/relationships/hyperlink" Target="https://childproofameric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haredhope.org/PICframe9/reportcards/PIC_RC_2019_ID.pdf" TargetMode="External"/><Relationship Id="rId11" Type="http://schemas.openxmlformats.org/officeDocument/2006/relationships/hyperlink" Target="http://www.northeastern.edu/humantrafficking/federal-state-responses-to-human-trafficking/state-legislation/" TargetMode="External"/><Relationship Id="rId5" Type="http://schemas.openxmlformats.org/officeDocument/2006/relationships/hyperlink" Target="https://www.traffickingmatters.com/wp-content/uploads/state-reports/2018/2018%20Human%20Trafficking%20Report%20ID.pdf" TargetMode="External"/><Relationship Id="rId15" Type="http://schemas.openxmlformats.org/officeDocument/2006/relationships/hyperlink" Target="http://jasonfoundation.com/" TargetMode="External"/><Relationship Id="rId10" Type="http://schemas.openxmlformats.org/officeDocument/2006/relationships/hyperlink" Target="https://healtrafficking.org/" TargetMode="External"/><Relationship Id="rId4" Type="http://schemas.openxmlformats.org/officeDocument/2006/relationships/hyperlink" Target="https://www.htlegalcenter.org/wp-content/uploads/Medical-Fact-Sheet-Human-Trafficking-and-Health-Care-Providers.pdf" TargetMode="External"/><Relationship Id="rId9" Type="http://schemas.openxmlformats.org/officeDocument/2006/relationships/hyperlink" Target="https://idahohumantrafficingawareness.weebly.com/" TargetMode="External"/><Relationship Id="rId14" Type="http://schemas.openxmlformats.org/officeDocument/2006/relationships/hyperlink" Target="https://s3.us-east-2.amazonaws.com/wcasa/old-website-resources/WIHumanTraffickingProtocolResourceManual.pdf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cf.hhs.gov/sites/default/files/otip/illinois_profile_efforts_to_combat_human_trafficking.pdf" TargetMode="External"/><Relationship Id="rId13" Type="http://schemas.openxmlformats.org/officeDocument/2006/relationships/hyperlink" Target="http://caase.org/end-demand-illinois" TargetMode="External"/><Relationship Id="rId18" Type="http://schemas.openxmlformats.org/officeDocument/2006/relationships/hyperlink" Target="https://usiaht.org/news/category/states/illinois/" TargetMode="External"/><Relationship Id="rId3" Type="http://schemas.openxmlformats.org/officeDocument/2006/relationships/hyperlink" Target="https://www.htlegalcenter.org/wp-content/uploads/Medical-Fact-Sheet-Human-Trafficking-and-Health-Care-Providers.pdf" TargetMode="External"/><Relationship Id="rId21" Type="http://schemas.openxmlformats.org/officeDocument/2006/relationships/hyperlink" Target="https://lawecommons.luc.edu/cgi/viewcontent.cgi?article=1014&amp;context=pilr" TargetMode="External"/><Relationship Id="rId7" Type="http://schemas.openxmlformats.org/officeDocument/2006/relationships/hyperlink" Target="https://www2.illinois.gov/dcfs/safekids/missing/Pages/Human-Trafficking-of-Children.aspx" TargetMode="External"/><Relationship Id="rId12" Type="http://schemas.openxmlformats.org/officeDocument/2006/relationships/hyperlink" Target="https://www.endslaverynow.org/stop-human-trafficking-eastern-missouri-southern-illinois-network" TargetMode="External"/><Relationship Id="rId17" Type="http://schemas.openxmlformats.org/officeDocument/2006/relationships/hyperlink" Target="https://www.rfwchicago.org/" TargetMode="External"/><Relationship Id="rId25" Type="http://schemas.openxmlformats.org/officeDocument/2006/relationships/image" Target="../media/image2.png"/><Relationship Id="rId2" Type="http://schemas.openxmlformats.org/officeDocument/2006/relationships/hyperlink" Target="https://sharedhope.org/PICframe9/reportcards/PIC_RC_2019_IL.pdf" TargetMode="External"/><Relationship Id="rId16" Type="http://schemas.openxmlformats.org/officeDocument/2006/relationships/hyperlink" Target="https://www.cookcountytaskforce.org/uploads/9/1/3/5/9135373/model_policy_healthcare_subcommittee_final.pdf" TargetMode="External"/><Relationship Id="rId20" Type="http://schemas.openxmlformats.org/officeDocument/2006/relationships/hyperlink" Target="https://www.equipforequality.org/wp-content/uploads/2018/07/FACT-SHEET-Human-Trafficking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2.illinois.gov/dcfs/aboutus/policy/Documents/2018_Illinois_Human_Trafficking_Task_Force_Report.pdf" TargetMode="External"/><Relationship Id="rId11" Type="http://schemas.openxmlformats.org/officeDocument/2006/relationships/hyperlink" Target="https://www.cookcountytaskforce.org/" TargetMode="External"/><Relationship Id="rId24" Type="http://schemas.openxmlformats.org/officeDocument/2006/relationships/hyperlink" Target="https://childproofamerica.org/" TargetMode="External"/><Relationship Id="rId5" Type="http://schemas.openxmlformats.org/officeDocument/2006/relationships/hyperlink" Target="https://www.traffickingmatters.com/wp-content/uploads/state-reports/2018/2018%20Human%20Trafficking%20Report%20IL.pdf" TargetMode="External"/><Relationship Id="rId15" Type="http://schemas.openxmlformats.org/officeDocument/2006/relationships/hyperlink" Target="http://www.respect.international/human-trafficking-in-illinois-fact-sheet/" TargetMode="External"/><Relationship Id="rId23" Type="http://schemas.openxmlformats.org/officeDocument/2006/relationships/hyperlink" Target="http://jasonfoundation.com/" TargetMode="External"/><Relationship Id="rId10" Type="http://schemas.openxmlformats.org/officeDocument/2006/relationships/hyperlink" Target="https://stophumantraffickingil.org/" TargetMode="External"/><Relationship Id="rId19" Type="http://schemas.openxmlformats.org/officeDocument/2006/relationships/hyperlink" Target="https://thedreamcatcherfoundation.org/" TargetMode="External"/><Relationship Id="rId4" Type="http://schemas.openxmlformats.org/officeDocument/2006/relationships/hyperlink" Target="https://www.d2l.org/education/stewards-of-children/" TargetMode="External"/><Relationship Id="rId9" Type="http://schemas.openxmlformats.org/officeDocument/2006/relationships/hyperlink" Target="https://www.dhs.state.il.us/page.aspx?item=82023" TargetMode="External"/><Relationship Id="rId14" Type="http://schemas.openxmlformats.org/officeDocument/2006/relationships/hyperlink" Target="https://erasetrafficking.org/resources-1" TargetMode="External"/><Relationship Id="rId22" Type="http://schemas.openxmlformats.org/officeDocument/2006/relationships/hyperlink" Target="https://www.juf.org/uploadedFiles/JUForg/JWF/Resources/Fact-Sheet-Human-Trafficking.pdf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.gov/attorneygeneral/3463.htm" TargetMode="External"/><Relationship Id="rId13" Type="http://schemas.openxmlformats.org/officeDocument/2006/relationships/hyperlink" Target="http://www.indiana.edu/~traffick/_special/manyFaces.html" TargetMode="External"/><Relationship Id="rId18" Type="http://schemas.openxmlformats.org/officeDocument/2006/relationships/hyperlink" Target="https://www.hopecenterindy.org/" TargetMode="External"/><Relationship Id="rId26" Type="http://schemas.openxmlformats.org/officeDocument/2006/relationships/hyperlink" Target="https://childproofamerica.org/" TargetMode="External"/><Relationship Id="rId3" Type="http://schemas.openxmlformats.org/officeDocument/2006/relationships/hyperlink" Target="https://www.traffickingmatters.com/wp-content/uploads/state-reports/2018/2018%20Human%20Trafficking%20Report%20IN.pdf" TargetMode="External"/><Relationship Id="rId21" Type="http://schemas.openxmlformats.org/officeDocument/2006/relationships/hyperlink" Target="https://iu.cloud-cme.com/default.aspx?P=5&amp;EID=45784" TargetMode="External"/><Relationship Id="rId7" Type="http://schemas.openxmlformats.org/officeDocument/2006/relationships/hyperlink" Target="https://www.freedomunited.org/news/human-trafficking-in-indiana/?gclid=EAIaIQobChMIi-yu44vr5gIVAmyGCh1cQQ8wEAAYASAAEgKgq_D_BwE" TargetMode="External"/><Relationship Id="rId12" Type="http://schemas.openxmlformats.org/officeDocument/2006/relationships/hyperlink" Target="https://middlewayhouse.org/human-trafficking-support-services/" TargetMode="External"/><Relationship Id="rId17" Type="http://schemas.openxmlformats.org/officeDocument/2006/relationships/hyperlink" Target="https://ascent121.org/wp-content/uploads/A121-Recommended-Resources-v3.pdf" TargetMode="External"/><Relationship Id="rId25" Type="http://schemas.openxmlformats.org/officeDocument/2006/relationships/hyperlink" Target="http://jasonfoundation.com/" TargetMode="External"/><Relationship Id="rId2" Type="http://schemas.openxmlformats.org/officeDocument/2006/relationships/hyperlink" Target="https://humantraffickinghotline.org/state/indiana" TargetMode="External"/><Relationship Id="rId16" Type="http://schemas.openxmlformats.org/officeDocument/2006/relationships/hyperlink" Target="https://ascent121.org/wp-content/uploads/State-of-Indiana-2016-Human-Trafficking-Report.pdf" TargetMode="External"/><Relationship Id="rId20" Type="http://schemas.openxmlformats.org/officeDocument/2006/relationships/hyperlink" Target="https://capselkhart.org/human-tafficking-awareness-how-to-protect-your-kid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2l.org/education/stewards-of-children/" TargetMode="External"/><Relationship Id="rId11" Type="http://schemas.openxmlformats.org/officeDocument/2006/relationships/hyperlink" Target="https://www.indysb.org/itvap" TargetMode="External"/><Relationship Id="rId24" Type="http://schemas.openxmlformats.org/officeDocument/2006/relationships/hyperlink" Target="https://www.ismanet.org/pdf/news/HumanTraffickingScreeningTool.pdf" TargetMode="External"/><Relationship Id="rId5" Type="http://schemas.openxmlformats.org/officeDocument/2006/relationships/hyperlink" Target="https://www.htlegalcenter.org/wp-content/uploads/Medical-Fact-Sheet-Human-Trafficking-and-Health-Care-Providers.pdf" TargetMode="External"/><Relationship Id="rId15" Type="http://schemas.openxmlformats.org/officeDocument/2006/relationships/hyperlink" Target="https://www.indwes.edu/adult-graduate/programs/certificate-human-trafficking-studies/" TargetMode="External"/><Relationship Id="rId23" Type="http://schemas.openxmlformats.org/officeDocument/2006/relationships/hyperlink" Target="http://www.childadvocatesnetwork.org/wp-content/uploads/2014/10/McDaniel-Human-Trafficking-of-Indiana-Youth.pdf" TargetMode="External"/><Relationship Id="rId10" Type="http://schemas.openxmlformats.org/officeDocument/2006/relationships/hyperlink" Target="https://www.acf.hhs.gov/sites/default/files/otip/indiana_profile_efforts_to_combat_human_trafficking.pdf" TargetMode="External"/><Relationship Id="rId19" Type="http://schemas.openxmlformats.org/officeDocument/2006/relationships/hyperlink" Target="https://www.golove.org/fight-human-trafficking" TargetMode="External"/><Relationship Id="rId4" Type="http://schemas.openxmlformats.org/officeDocument/2006/relationships/hyperlink" Target="https://sharedhope.org/PICframe9/reportcards/PIC_RC_2019_IN.pdf" TargetMode="External"/><Relationship Id="rId9" Type="http://schemas.openxmlformats.org/officeDocument/2006/relationships/hyperlink" Target="https://indianacesa.org/human-trafficking/about-human-trafficking/" TargetMode="External"/><Relationship Id="rId14" Type="http://schemas.openxmlformats.org/officeDocument/2006/relationships/hyperlink" Target="https://www.fbi.gov/investigate/civil-rights/human-trafficking" TargetMode="External"/><Relationship Id="rId22" Type="http://schemas.openxmlformats.org/officeDocument/2006/relationships/hyperlink" Target="https://mckinneylaw.iu.edu/iiclr/pdf/vol23p277.pdf" TargetMode="External"/><Relationship Id="rId27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iowanaht.org/resources/" TargetMode="External"/><Relationship Id="rId13" Type="http://schemas.openxmlformats.org/officeDocument/2006/relationships/hyperlink" Target="https://www.iowaattorneygeneral.gov/media/cms/Understanding_Human_Trafficking_in__6BCA41F996861.pdf" TargetMode="External"/><Relationship Id="rId18" Type="http://schemas.openxmlformats.org/officeDocument/2006/relationships/hyperlink" Target="https://www.iowalegalaid.org/issues/individual-rights/human-trafficking-and-exploitation" TargetMode="External"/><Relationship Id="rId26" Type="http://schemas.openxmlformats.org/officeDocument/2006/relationships/hyperlink" Target="https://childproofamerica.org/" TargetMode="External"/><Relationship Id="rId3" Type="http://schemas.openxmlformats.org/officeDocument/2006/relationships/hyperlink" Target="https://sharedhope.org/PICframe9/reportcards/PIC_RC_2019_IA.pdf" TargetMode="External"/><Relationship Id="rId21" Type="http://schemas.openxmlformats.org/officeDocument/2006/relationships/hyperlink" Target="https://www.yss.org/program/more-human-trafficking-info/" TargetMode="External"/><Relationship Id="rId7" Type="http://schemas.openxmlformats.org/officeDocument/2006/relationships/hyperlink" Target="https://iowanaht.org/wp-content/uploads/Day-on-the-Hill-Flyer-2020-Final-Version.pdf" TargetMode="External"/><Relationship Id="rId12" Type="http://schemas.openxmlformats.org/officeDocument/2006/relationships/hyperlink" Target="https://www.acf.hhs.gov/sites/default/files/otip/iowa_profile_efforts_to_combat_human_trafficking.pdf" TargetMode="External"/><Relationship Id="rId17" Type="http://schemas.openxmlformats.org/officeDocument/2006/relationships/hyperlink" Target="https://www.chainsinterrupted.com/learn/facts-figures/" TargetMode="External"/><Relationship Id="rId25" Type="http://schemas.openxmlformats.org/officeDocument/2006/relationships/hyperlink" Target="http://jasonfoundation.com/" TargetMode="External"/><Relationship Id="rId2" Type="http://schemas.openxmlformats.org/officeDocument/2006/relationships/hyperlink" Target="https://humantraffickinghotline.org/state/iowa" TargetMode="External"/><Relationship Id="rId16" Type="http://schemas.openxmlformats.org/officeDocument/2006/relationships/hyperlink" Target="https://iowadot.gov/endslavery/" TargetMode="External"/><Relationship Id="rId20" Type="http://schemas.openxmlformats.org/officeDocument/2006/relationships/hyperlink" Target="https://www.endslaverynow.org/iowa-network-against-human-traffick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owanaht.org/" TargetMode="External"/><Relationship Id="rId11" Type="http://schemas.openxmlformats.org/officeDocument/2006/relationships/hyperlink" Target="https://crees.ku.edu/sites/crees.ku.edu/files/docs/Trafficking%20Resources%20for%20Educators.pdf" TargetMode="External"/><Relationship Id="rId24" Type="http://schemas.openxmlformats.org/officeDocument/2006/relationships/hyperlink" Target="https://ssjohnpaul.org/human-trafficking" TargetMode="External"/><Relationship Id="rId5" Type="http://schemas.openxmlformats.org/officeDocument/2006/relationships/hyperlink" Target="https://www.d2l.org/education/stewards-of-children/" TargetMode="External"/><Relationship Id="rId15" Type="http://schemas.openxmlformats.org/officeDocument/2006/relationships/hyperlink" Target="https://siouxlandagainsttrafficking.org/" TargetMode="External"/><Relationship Id="rId23" Type="http://schemas.openxmlformats.org/officeDocument/2006/relationships/hyperlink" Target="https://www.stuorg.iastate.edu/site/2209" TargetMode="External"/><Relationship Id="rId10" Type="http://schemas.openxmlformats.org/officeDocument/2006/relationships/hyperlink" Target="https://iowanaht.org/wp-content/uploads/Anti-Trafficking-Resource-Manual-Final-Version_v3.pdf" TargetMode="External"/><Relationship Id="rId19" Type="http://schemas.openxmlformats.org/officeDocument/2006/relationships/hyperlink" Target="https://dps.iowa.gov/divisions/intelligence/human-trafficking" TargetMode="External"/><Relationship Id="rId4" Type="http://schemas.openxmlformats.org/officeDocument/2006/relationships/hyperlink" Target="https://www.traffickingmatters.com/wp-content/uploads/state-reports/2018/2018%20Human%20Trafficking%20Report%20IA.pdf" TargetMode="External"/><Relationship Id="rId9" Type="http://schemas.openxmlformats.org/officeDocument/2006/relationships/hyperlink" Target="https://www.htlegalcenter.org/wp-content/uploads/Medical-Fact-Sheet-Human-Trafficking-and-Health-Care-Providers.pdf" TargetMode="External"/><Relationship Id="rId14" Type="http://schemas.openxmlformats.org/officeDocument/2006/relationships/hyperlink" Target="https://www.legis.iowa.gov/docs/publications/DF/864660.pdf" TargetMode="External"/><Relationship Id="rId22" Type="http://schemas.openxmlformats.org/officeDocument/2006/relationships/hyperlink" Target="https://www.yss.org/wp-content/uploads/2019/10/Parent-and-Caregiver-Resources-2019.pdf" TargetMode="External"/><Relationship Id="rId27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slegislature.org/li/b2019_20/statute/021_000_0000_chapter/021_054_0000_article/021_054_0026_section/021_054_0026_k/" TargetMode="External"/><Relationship Id="rId13" Type="http://schemas.openxmlformats.org/officeDocument/2006/relationships/hyperlink" Target="https://www.trmonline.org/services/restore-hope" TargetMode="External"/><Relationship Id="rId18" Type="http://schemas.openxmlformats.org/officeDocument/2006/relationships/hyperlink" Target="http://www.kslegresearch.org/KLRD-web/Publications/2014Briefs/2014/O-5-HumanTrafficking.pdf" TargetMode="External"/><Relationship Id="rId3" Type="http://schemas.openxmlformats.org/officeDocument/2006/relationships/hyperlink" Target="https://sharedhope.org/PICframe9/reportcards/PIC_RC_2019_KS.pdf" TargetMode="External"/><Relationship Id="rId21" Type="http://schemas.openxmlformats.org/officeDocument/2006/relationships/hyperlink" Target="http://protectnow.org/resources/human-trafficking-news/kansas/" TargetMode="External"/><Relationship Id="rId7" Type="http://schemas.openxmlformats.org/officeDocument/2006/relationships/hyperlink" Target="https://www.acf.hhs.gov/sites/default/files/otip/kansas_profile_efforts_to_combat_human_trafficking.pdf" TargetMode="External"/><Relationship Id="rId12" Type="http://schemas.openxmlformats.org/officeDocument/2006/relationships/hyperlink" Target="https://usiaht.org/news/category/states/kansas/" TargetMode="External"/><Relationship Id="rId17" Type="http://schemas.openxmlformats.org/officeDocument/2006/relationships/hyperlink" Target="https://www.aha.org/news/insights-and-analysis/2018-12-12-emergency-department-nurses-kansas-hospital-respond-combat" TargetMode="External"/><Relationship Id="rId2" Type="http://schemas.openxmlformats.org/officeDocument/2006/relationships/hyperlink" Target="https://www.traffickingmatters.com/wp-content/uploads/state-reports/2018/2018%20Human%20Trafficking%20Report%20KS.pdf" TargetMode="External"/><Relationship Id="rId16" Type="http://schemas.openxmlformats.org/officeDocument/2006/relationships/hyperlink" Target="https://cdn.ymaws.com/www.ksbar.org/resource/dynamic/blogs/20180524_164701_18051.pdf" TargetMode="External"/><Relationship Id="rId20" Type="http://schemas.openxmlformats.org/officeDocument/2006/relationships/hyperlink" Target="http://www.ksufreedomalliance.org/human-trafficking-in-kansa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mantraffickinghotline.org/sites/default/files/KS-2018-State-Report.pdf" TargetMode="External"/><Relationship Id="rId11" Type="http://schemas.openxmlformats.org/officeDocument/2006/relationships/hyperlink" Target="https://ictsos.org/" TargetMode="External"/><Relationship Id="rId24" Type="http://schemas.openxmlformats.org/officeDocument/2006/relationships/image" Target="../media/image2.png"/><Relationship Id="rId5" Type="http://schemas.openxmlformats.org/officeDocument/2006/relationships/hyperlink" Target="https://www.htlegalcenter.org/wp-content/uploads/Medical-Fact-Sheet-Human-Trafficking-and-Health-Care-Providers.pdf" TargetMode="External"/><Relationship Id="rId15" Type="http://schemas.openxmlformats.org/officeDocument/2006/relationships/hyperlink" Target="https://marshall.house.gov/media/press-releases/rep-marshall-holds-roundtable-human-trafficking" TargetMode="External"/><Relationship Id="rId23" Type="http://schemas.openxmlformats.org/officeDocument/2006/relationships/hyperlink" Target="https://childproofamerica.org/" TargetMode="External"/><Relationship Id="rId10" Type="http://schemas.openxmlformats.org/officeDocument/2006/relationships/hyperlink" Target="http://combatinghumantrafficking.org/" TargetMode="External"/><Relationship Id="rId19" Type="http://schemas.openxmlformats.org/officeDocument/2006/relationships/hyperlink" Target="http://www.homesteadministry.org/" TargetMode="External"/><Relationship Id="rId4" Type="http://schemas.openxmlformats.org/officeDocument/2006/relationships/hyperlink" Target="https://www.d2l.org/education/stewards-of-children/" TargetMode="External"/><Relationship Id="rId9" Type="http://schemas.openxmlformats.org/officeDocument/2006/relationships/hyperlink" Target="http://salina.ks.us/HumanTrafficking/Stalking" TargetMode="External"/><Relationship Id="rId14" Type="http://schemas.openxmlformats.org/officeDocument/2006/relationships/hyperlink" Target="https://digitalcommons.library.tmc.edu/cgi/viewcontent.cgi?article=1155&amp;context=childrenatrisk" TargetMode="External"/><Relationship Id="rId22" Type="http://schemas.openxmlformats.org/officeDocument/2006/relationships/hyperlink" Target="http://jasonfoundation.com/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cf.hhs.gov/sites/default/files/otip/kentucky_profile_efforts_to_combat_human_trafficking.pdf" TargetMode="External"/><Relationship Id="rId13" Type="http://schemas.openxmlformats.org/officeDocument/2006/relationships/hyperlink" Target="https://kentuckystatepolice.org/tag/human-trafficking/" TargetMode="External"/><Relationship Id="rId18" Type="http://schemas.openxmlformats.org/officeDocument/2006/relationships/hyperlink" Target="https://ovc.ncjrs.gov/humantrafficking/" TargetMode="External"/><Relationship Id="rId26" Type="http://schemas.openxmlformats.org/officeDocument/2006/relationships/hyperlink" Target="https://www.d2l.org/education/stewards-of-children/" TargetMode="External"/><Relationship Id="rId3" Type="http://schemas.openxmlformats.org/officeDocument/2006/relationships/hyperlink" Target="https://humantraffickinghotline.org/state/kentucky" TargetMode="External"/><Relationship Id="rId21" Type="http://schemas.openxmlformats.org/officeDocument/2006/relationships/hyperlink" Target="https://education.ky.gov/school/sdfs/Pages/Human-Trafficking.aspx" TargetMode="External"/><Relationship Id="rId7" Type="http://schemas.openxmlformats.org/officeDocument/2006/relationships/hyperlink" Target="http://www.covingtoncharities.org/services/community-outreach-services/human-trafficking" TargetMode="External"/><Relationship Id="rId12" Type="http://schemas.openxmlformats.org/officeDocument/2006/relationships/hyperlink" Target="https://www.ckrtl.org/life-issues/human-trafficking/" TargetMode="External"/><Relationship Id="rId17" Type="http://schemas.openxmlformats.org/officeDocument/2006/relationships/hyperlink" Target="https://silverleafky.org/human-trafficking-resources/" TargetMode="External"/><Relationship Id="rId25" Type="http://schemas.openxmlformats.org/officeDocument/2006/relationships/hyperlink" Target="https://education.ky.gov/school/sdfs/Documents/Child%20Human%20Trafficking%20Protocol-Adapted%20for%20Educators.pdf" TargetMode="External"/><Relationship Id="rId2" Type="http://schemas.openxmlformats.org/officeDocument/2006/relationships/hyperlink" Target="http://pathcoalitionofky.org/" TargetMode="External"/><Relationship Id="rId16" Type="http://schemas.openxmlformats.org/officeDocument/2006/relationships/hyperlink" Target="http://tabithashouseint.org/human-trafficking-is-dark-side-of-kentucky-derby-season-group-says/" TargetMode="External"/><Relationship Id="rId20" Type="http://schemas.openxmlformats.org/officeDocument/2006/relationships/hyperlink" Target="https://free2hope.org/human-trafficking" TargetMode="External"/><Relationship Id="rId29" Type="http://schemas.openxmlformats.org/officeDocument/2006/relationships/hyperlink" Target="https://childproofameric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ouisvilleky.gov/sites/default/files/community_services/pdfs/ht_in_ky_v2_brochure.pdf" TargetMode="External"/><Relationship Id="rId11" Type="http://schemas.openxmlformats.org/officeDocument/2006/relationships/hyperlink" Target="https://www.kasap.org/images/files/GetInfo/201_%20HT-VictimsRightsAct_FactSheet.pdf" TargetMode="External"/><Relationship Id="rId24" Type="http://schemas.openxmlformats.org/officeDocument/2006/relationships/hyperlink" Target="https://kentucky.gov/Pages/Activity-stream.aspx?n=AttorneyGeneral&amp;prId=554" TargetMode="External"/><Relationship Id="rId5" Type="http://schemas.openxmlformats.org/officeDocument/2006/relationships/hyperlink" Target="https://sharedhope.org/PICframe9/reportcards/PIC_RC_2019_KY.pdf" TargetMode="External"/><Relationship Id="rId15" Type="http://schemas.openxmlformats.org/officeDocument/2006/relationships/hyperlink" Target="https://louisville.edu/kent/research-special-programs-projects/current-projects/kentucky-2016-yes-report" TargetMode="External"/><Relationship Id="rId23" Type="http://schemas.openxmlformats.org/officeDocument/2006/relationships/hyperlink" Target="https://unausa.org/una-usa-kentucky-division-participates-in-statewide-human-trafficking-task-force/" TargetMode="External"/><Relationship Id="rId28" Type="http://schemas.openxmlformats.org/officeDocument/2006/relationships/hyperlink" Target="https://www.htlegalcenter.org/wp-content/uploads/Medical-Fact-Sheet-Human-Trafficking-and-Health-Care-Providers.pdf" TargetMode="External"/><Relationship Id="rId10" Type="http://schemas.openxmlformats.org/officeDocument/2006/relationships/hyperlink" Target="https://www.ket.org/program/kentucky-health/human-trafficking-34131/" TargetMode="External"/><Relationship Id="rId19" Type="http://schemas.openxmlformats.org/officeDocument/2006/relationships/hyperlink" Target="https://www.nkytribune.com/2019/12/national-underground-railroad-freedom-center-exhibition-reveals-grim-reality-of-human-trafficking/" TargetMode="External"/><Relationship Id="rId4" Type="http://schemas.openxmlformats.org/officeDocument/2006/relationships/hyperlink" Target="https://www.traffickingmatters.com/wp-content/uploads/state-reports/2018/2018%20Human%20Trafficking%20Report%20KY.pdf" TargetMode="External"/><Relationship Id="rId9" Type="http://schemas.openxmlformats.org/officeDocument/2006/relationships/hyperlink" Target="https://swo.salvationarmy.org/SouthwestOhio/combating-human-trafficking" TargetMode="External"/><Relationship Id="rId14" Type="http://schemas.openxmlformats.org/officeDocument/2006/relationships/hyperlink" Target="https://www.brescia.edu/2018/01/the-state-of-human-trafficking-in-kentucky/" TargetMode="External"/><Relationship Id="rId22" Type="http://schemas.openxmlformats.org/officeDocument/2006/relationships/hyperlink" Target="http://stopviolencencky.org/" TargetMode="External"/><Relationship Id="rId27" Type="http://schemas.openxmlformats.org/officeDocument/2006/relationships/hyperlink" Target="http://jasonfoundation.com/" TargetMode="External"/><Relationship Id="rId30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cfs.louisiana.gov/assets/docs/searchable/Roadshow/DCFS_Services_Statewide.pdf" TargetMode="External"/><Relationship Id="rId13" Type="http://schemas.openxmlformats.org/officeDocument/2006/relationships/hyperlink" Target="https://www.d2l.org/education/stewards-of-children/" TargetMode="External"/><Relationship Id="rId18" Type="http://schemas.openxmlformats.org/officeDocument/2006/relationships/hyperlink" Target="https://www.caddoda.com/divisions/human-trafficking/" TargetMode="External"/><Relationship Id="rId26" Type="http://schemas.openxmlformats.org/officeDocument/2006/relationships/hyperlink" Target="https://d2y1pz2y630308.cloudfront.net/16596/documents/2018/6/New%20Orleans%20Metropolitan%20Area%202018%20Human%20Trafficking%20Resource%20Guide.pdf" TargetMode="External"/><Relationship Id="rId3" Type="http://schemas.openxmlformats.org/officeDocument/2006/relationships/hyperlink" Target="https://sharedhope.org/PICframe9/reportcards/PIC_RC_2019_LA.pdf" TargetMode="External"/><Relationship Id="rId21" Type="http://schemas.openxmlformats.org/officeDocument/2006/relationships/hyperlink" Target="https://louisianalawhelp.org/issues/civil-rights-including-voting-rights/human-trafficking-and-exploitation" TargetMode="External"/><Relationship Id="rId7" Type="http://schemas.openxmlformats.org/officeDocument/2006/relationships/hyperlink" Target="http://www.dcfs.louisiana.gov/assets/docs/searchable/Child%20Welfare/PlansReports/Extended_Foster_Care_Fact_Sheet.pdf" TargetMode="External"/><Relationship Id="rId12" Type="http://schemas.openxmlformats.org/officeDocument/2006/relationships/hyperlink" Target="https://www.justice.gov/usao-wdla/pr/us-attorney-david-c-joseph-announces-launch-northwest-louisiana-human-trafficking-task" TargetMode="External"/><Relationship Id="rId17" Type="http://schemas.openxmlformats.org/officeDocument/2006/relationships/hyperlink" Target="https://www.wafb.com/2019/04/18/juveniles-account-majority-human-trafficking-victims-la/" TargetMode="External"/><Relationship Id="rId25" Type="http://schemas.openxmlformats.org/officeDocument/2006/relationships/hyperlink" Target="https://static.wixstatic.com/ugd/a61264_1e37f81a901e4fd388b77bfbfe860ac6.pdf" TargetMode="External"/><Relationship Id="rId2" Type="http://schemas.openxmlformats.org/officeDocument/2006/relationships/hyperlink" Target="https://www.traffickingmatters.com/wp-content/uploads/state-reports/2018/2018%20Human%20Trafficking%20Report%20LA.pdf" TargetMode="External"/><Relationship Id="rId16" Type="http://schemas.openxmlformats.org/officeDocument/2006/relationships/hyperlink" Target="https://usiaht.org/news/category/states/louisiana/" TargetMode="External"/><Relationship Id="rId20" Type="http://schemas.openxmlformats.org/officeDocument/2006/relationships/hyperlink" Target="https://respectlife.arch-no.org/human-trafficking" TargetMode="Externa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ss.state.la.us/index.cfm?md=newsroom&amp;tmp=detail&amp;articleID=897#undefined" TargetMode="External"/><Relationship Id="rId11" Type="http://schemas.openxmlformats.org/officeDocument/2006/relationships/hyperlink" Target="https://www.acf.hhs.gov/sites/default/files/otip/louisiana_profile_efforts_to_combat_human_trafficking.pdf" TargetMode="External"/><Relationship Id="rId24" Type="http://schemas.openxmlformats.org/officeDocument/2006/relationships/hyperlink" Target="https://www.swlaabolitionists.com/" TargetMode="External"/><Relationship Id="rId5" Type="http://schemas.openxmlformats.org/officeDocument/2006/relationships/hyperlink" Target="http://www.dcfs.louisiana.gov/assets/docs/searchable/Child%20Welfare/PlansReports/Human%20Trafficking%20Report%202019.pdf" TargetMode="External"/><Relationship Id="rId15" Type="http://schemas.openxmlformats.org/officeDocument/2006/relationships/hyperlink" Target="http://www.nolatrafficking.org/research" TargetMode="External"/><Relationship Id="rId23" Type="http://schemas.openxmlformats.org/officeDocument/2006/relationships/hyperlink" Target="https://rottenindenmark.files.wordpress.com/2019/11/68c77-openingdoors-louisianahumantraffickingsurvivorhousingreportcompressed.pdf" TargetMode="External"/><Relationship Id="rId28" Type="http://schemas.openxmlformats.org/officeDocument/2006/relationships/hyperlink" Target="https://childproofamerica.org/" TargetMode="External"/><Relationship Id="rId10" Type="http://schemas.openxmlformats.org/officeDocument/2006/relationships/hyperlink" Target="https://www.lasc.org/documents/2018_HTPC_Exec_Summary_and_Annual_Report.pdf" TargetMode="External"/><Relationship Id="rId19" Type="http://schemas.openxmlformats.org/officeDocument/2006/relationships/hyperlink" Target="http://ldh.la.gov/assets/oph/Center-PHCH/Center-PH/familyplanning/PointOfRescue_WEB.pdf" TargetMode="External"/><Relationship Id="rId4" Type="http://schemas.openxmlformats.org/officeDocument/2006/relationships/hyperlink" Target="https://humantraffickinghotline.org/state/louisiana" TargetMode="External"/><Relationship Id="rId9" Type="http://schemas.openxmlformats.org/officeDocument/2006/relationships/hyperlink" Target="https://www.amberadvocate.org/wp-content/uploads/2019/02/Louisiana_CST_ProjectReport_FINAL_Approved-for-release_Feb2019.pdf" TargetMode="External"/><Relationship Id="rId14" Type="http://schemas.openxmlformats.org/officeDocument/2006/relationships/hyperlink" Target="https://www.htlegalcenter.org/wp-content/uploads/Medical-Fact-Sheet-Human-Trafficking-and-Health-Care-Providers.pdf" TargetMode="External"/><Relationship Id="rId22" Type="http://schemas.openxmlformats.org/officeDocument/2006/relationships/hyperlink" Target="https://www.lacaht.org/" TargetMode="External"/><Relationship Id="rId27" Type="http://schemas.openxmlformats.org/officeDocument/2006/relationships/hyperlink" Target="http://jasonfoundation.com/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umberlandcounty.org/664/Human-Trafficking-Unit" TargetMode="External"/><Relationship Id="rId13" Type="http://schemas.openxmlformats.org/officeDocument/2006/relationships/hyperlink" Target="https://www.d2l.org/education/stewards-of-children/" TargetMode="External"/><Relationship Id="rId3" Type="http://schemas.openxmlformats.org/officeDocument/2006/relationships/hyperlink" Target="https://www.traffickingmatters.com/wp-content/uploads/state-reports/2018/2018%20Human%20Trafficking%20Report%20ME.pdf" TargetMode="External"/><Relationship Id="rId7" Type="http://schemas.openxmlformats.org/officeDocument/2006/relationships/hyperlink" Target="https://www.ccmaine.org/refugee-immigration-services/human-trafficking" TargetMode="External"/><Relationship Id="rId12" Type="http://schemas.openxmlformats.org/officeDocument/2006/relationships/hyperlink" Target="https://digitalcommons.library.umaine.edu/cgi/viewcontent.cgi?article=1298&amp;context=honors" TargetMode="External"/><Relationship Id="rId17" Type="http://schemas.openxmlformats.org/officeDocument/2006/relationships/image" Target="../media/image2.png"/><Relationship Id="rId2" Type="http://schemas.openxmlformats.org/officeDocument/2006/relationships/hyperlink" Target="https://sharedhope.org/PICframe9/reportcards/PIC_RC_2019_ME.pdf" TargetMode="External"/><Relationship Id="rId16" Type="http://schemas.openxmlformats.org/officeDocument/2006/relationships/hyperlink" Target="https://childproofameric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inesten.org/outreach-materials.html" TargetMode="External"/><Relationship Id="rId11" Type="http://schemas.openxmlformats.org/officeDocument/2006/relationships/hyperlink" Target="http://www.mainesten.org/data.html" TargetMode="External"/><Relationship Id="rId5" Type="http://schemas.openxmlformats.org/officeDocument/2006/relationships/hyperlink" Target="http://www.mainesten.org/laws.html" TargetMode="External"/><Relationship Id="rId15" Type="http://schemas.openxmlformats.org/officeDocument/2006/relationships/hyperlink" Target="https://www.htlegalcenter.org/wp-content/uploads/Medical-Fact-Sheet-Human-Trafficking-and-Health-Care-Providers.pdf" TargetMode="External"/><Relationship Id="rId10" Type="http://schemas.openxmlformats.org/officeDocument/2006/relationships/hyperlink" Target="https://www.acf.hhs.gov/sites/default/files/otip/maine_profile_efforts_to_combat_human_trafficking.pdf" TargetMode="External"/><Relationship Id="rId4" Type="http://schemas.openxmlformats.org/officeDocument/2006/relationships/hyperlink" Target="https://humantraffickinghotline.org/state/maine" TargetMode="External"/><Relationship Id="rId9" Type="http://schemas.openxmlformats.org/officeDocument/2006/relationships/hyperlink" Target="https://www.preblestreet.org/preble-street-anti-trafficking-services/" TargetMode="External"/><Relationship Id="rId14" Type="http://schemas.openxmlformats.org/officeDocument/2006/relationships/hyperlink" Target="http://jasonfoundation.com/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goccp.maryland.gov/victims/rights-resources/human-trafficking/" TargetMode="External"/><Relationship Id="rId13" Type="http://schemas.openxmlformats.org/officeDocument/2006/relationships/hyperlink" Target="https://mcasa.org/assets/files/Comprehensive_Trafficking_Assessment._Polaris_._pdf_.pdf" TargetMode="External"/><Relationship Id="rId18" Type="http://schemas.openxmlformats.org/officeDocument/2006/relationships/hyperlink" Target="https://frederickcountymd.gov/7672/Human-Trafficking-Response-Team" TargetMode="External"/><Relationship Id="rId26" Type="http://schemas.openxmlformats.org/officeDocument/2006/relationships/hyperlink" Target="https://childproofamerica.org/" TargetMode="External"/><Relationship Id="rId3" Type="http://schemas.openxmlformats.org/officeDocument/2006/relationships/hyperlink" Target="https://www.traffickingmatters.com/wp-content/uploads/state-reports/2018/2018%20Human%20Trafficking%20Report%20MD.pdf" TargetMode="External"/><Relationship Id="rId21" Type="http://schemas.openxmlformats.org/officeDocument/2006/relationships/hyperlink" Target="https://www.umdsafecenter.org/our-impact/policy-initiatives/" TargetMode="External"/><Relationship Id="rId7" Type="http://schemas.openxmlformats.org/officeDocument/2006/relationships/hyperlink" Target="http://www.mdhumantrafficking.org/maryland" TargetMode="External"/><Relationship Id="rId12" Type="http://schemas.openxmlformats.org/officeDocument/2006/relationships/hyperlink" Target="https://mcasa.org/providers/resources-on-specific-topics/human-sex-trafficking" TargetMode="External"/><Relationship Id="rId17" Type="http://schemas.openxmlformats.org/officeDocument/2006/relationships/hyperlink" Target="https://salvationarmycm.org/help/human-trafficking/" TargetMode="External"/><Relationship Id="rId25" Type="http://schemas.openxmlformats.org/officeDocument/2006/relationships/hyperlink" Target="https://www.htlegalcenter.org/wp-content/uploads/Medical-Fact-Sheet-Human-Trafficking-and-Health-Care-Providers.pdf" TargetMode="External"/><Relationship Id="rId2" Type="http://schemas.openxmlformats.org/officeDocument/2006/relationships/hyperlink" Target="http://www.frederickhealth.org/documents/PGHC-Medical-Screening-Protocol-FINAL.pdf" TargetMode="External"/><Relationship Id="rId16" Type="http://schemas.openxmlformats.org/officeDocument/2006/relationships/hyperlink" Target="https://cnsmaryland.org/human-trafficking/" TargetMode="External"/><Relationship Id="rId20" Type="http://schemas.openxmlformats.org/officeDocument/2006/relationships/hyperlink" Target="https://frederickcountymd.gov/DocumentCenter/View/311286/Human-Trafficking-Health-Brief?bidId=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dhumantrafficking.org/" TargetMode="External"/><Relationship Id="rId11" Type="http://schemas.openxmlformats.org/officeDocument/2006/relationships/hyperlink" Target="https://humantraffickinghotline.org/state/maryland" TargetMode="External"/><Relationship Id="rId24" Type="http://schemas.openxmlformats.org/officeDocument/2006/relationships/hyperlink" Target="http://jasonfoundation.com/" TargetMode="External"/><Relationship Id="rId5" Type="http://schemas.openxmlformats.org/officeDocument/2006/relationships/hyperlink" Target="https://www.d2l.org/education/stewards-of-children/" TargetMode="External"/><Relationship Id="rId15" Type="http://schemas.openxmlformats.org/officeDocument/2006/relationships/hyperlink" Target="https://www.ssw.umaryland.edu/pari/the-projects/maryland-human-trafficking-initiative-for-children--youth/" TargetMode="External"/><Relationship Id="rId23" Type="http://schemas.openxmlformats.org/officeDocument/2006/relationships/hyperlink" Target="https://www.acf.hhs.gov/sites/default/files/otip/maryland_profile_efforts_to_combat_human_trafficking.pdf" TargetMode="External"/><Relationship Id="rId10" Type="http://schemas.openxmlformats.org/officeDocument/2006/relationships/hyperlink" Target="https://ovc.ncjrs.gov/humantrafficking/publicawareness.html" TargetMode="External"/><Relationship Id="rId19" Type="http://schemas.openxmlformats.org/officeDocument/2006/relationships/hyperlink" Target="https://frederickcountymd.gov/DocumentCenter/View/311288/FINAL-Frederick-County-HTTF-Protocol--Resource-Guide-Rev-319?bidId=" TargetMode="External"/><Relationship Id="rId4" Type="http://schemas.openxmlformats.org/officeDocument/2006/relationships/hyperlink" Target="https://sharedhope.org/PICframe9/reportcards/PIC_RC_2019_MD.pdf" TargetMode="External"/><Relationship Id="rId9" Type="http://schemas.openxmlformats.org/officeDocument/2006/relationships/hyperlink" Target="https://static1.squarespace.com/static/53d105bae4b009be345a11ba/t/56d7a2b91bbee06258bbeba5/1456972474279/2016+MHTTF+VS+Directory.pdf" TargetMode="External"/><Relationship Id="rId14" Type="http://schemas.openxmlformats.org/officeDocument/2006/relationships/hyperlink" Target="https://static1.squarespace.com/static/53d105bae4b009be345a11ba/t/556c9e55e4b0e1c16359c429/1433181781438/combating-human-trafficking-2015-update.pdf" TargetMode="External"/><Relationship Id="rId22" Type="http://schemas.openxmlformats.org/officeDocument/2006/relationships/hyperlink" Target="https://www.howardcountymd.gov/LinkClick.aspx?fileticket=h6NNT6djuck%3d&amp;tabid=2725&amp;portalid=0" TargetMode="External"/><Relationship Id="rId27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assgeneral.org/emergency-medicine/divisions-centers-and-programs/mass-general-freedom-clinic" TargetMode="External"/><Relationship Id="rId13" Type="http://schemas.openxmlformats.org/officeDocument/2006/relationships/hyperlink" Target="https://www.wamc.org/term/human-trafficking" TargetMode="External"/><Relationship Id="rId18" Type="http://schemas.openxmlformats.org/officeDocument/2006/relationships/hyperlink" Target="https://childproofamerica.org/" TargetMode="External"/><Relationship Id="rId3" Type="http://schemas.openxmlformats.org/officeDocument/2006/relationships/hyperlink" Target="https://www.traffickingmatters.com/wp-content/uploads/state-reports/2018/2018%20Human%20Trafficking%20Report%20MA.pdf" TargetMode="External"/><Relationship Id="rId7" Type="http://schemas.openxmlformats.org/officeDocument/2006/relationships/hyperlink" Target="http://mceht.org/#/about" TargetMode="External"/><Relationship Id="rId12" Type="http://schemas.openxmlformats.org/officeDocument/2006/relationships/hyperlink" Target="http://humantraffickingmed.stanford.edu/" TargetMode="External"/><Relationship Id="rId17" Type="http://schemas.openxmlformats.org/officeDocument/2006/relationships/hyperlink" Target="https://www.htlegalcenter.org/wp-content/uploads/Medical-Fact-Sheet-Human-Trafficking-and-Health-Care-Providers.pdf" TargetMode="External"/><Relationship Id="rId2" Type="http://schemas.openxmlformats.org/officeDocument/2006/relationships/hyperlink" Target="https://sharedhope.org/PICframe9/reportcards/PIC_RC_2019_MA.pdf" TargetMode="External"/><Relationship Id="rId16" Type="http://schemas.openxmlformats.org/officeDocument/2006/relationships/hyperlink" Target="http://jasonfoundation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sccr.gov/pubs/2019/11-06-MA-SAC-Human-Trafficking-Report.pdf" TargetMode="External"/><Relationship Id="rId11" Type="http://schemas.openxmlformats.org/officeDocument/2006/relationships/hyperlink" Target="https://www.ama-assn.org/system/files/2019-08/education-programs-combat-human-trafficking.pdf" TargetMode="External"/><Relationship Id="rId5" Type="http://schemas.openxmlformats.org/officeDocument/2006/relationships/hyperlink" Target="https://humantraffickinghotline.org/state/massachusetts" TargetMode="External"/><Relationship Id="rId15" Type="http://schemas.openxmlformats.org/officeDocument/2006/relationships/hyperlink" Target="https://www.d2l.org/education/stewards-of-children/" TargetMode="External"/><Relationship Id="rId10" Type="http://schemas.openxmlformats.org/officeDocument/2006/relationships/hyperlink" Target="https://mhoa.com/wp-content/uploads/2019/09/Labor-Trafficking-Overview-fo-MHOA.pdf" TargetMode="External"/><Relationship Id="rId19" Type="http://schemas.openxmlformats.org/officeDocument/2006/relationships/image" Target="../media/image2.png"/><Relationship Id="rId4" Type="http://schemas.openxmlformats.org/officeDocument/2006/relationships/hyperlink" Target="https://www.mass.gov/fighting-human-trafficking" TargetMode="External"/><Relationship Id="rId9" Type="http://schemas.openxmlformats.org/officeDocument/2006/relationships/hyperlink" Target="https://www.acf.hhs.gov/sites/default/files/otip/massachusetts_profile_efforts_to_combat_human_trafficking.pdf" TargetMode="External"/><Relationship Id="rId14" Type="http://schemas.openxmlformats.org/officeDocument/2006/relationships/hyperlink" Target="https://hwc.plymouthda.com/risk-factors-child-human-trafficking/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mhttf.org/" TargetMode="External"/><Relationship Id="rId13" Type="http://schemas.openxmlformats.org/officeDocument/2006/relationships/hyperlink" Target="https://usiaht.org/news/?gclid=EAIaIQobChMIvIrr77nM5gIVD2KGCh3zpQ_fEAAYASAAEgK11PD_BwE" TargetMode="External"/><Relationship Id="rId18" Type="http://schemas.openxmlformats.org/officeDocument/2006/relationships/hyperlink" Target="https://www.htlegalcenter.org/wp-content/uploads/Medical-Fact-Sheet-Human-Trafficking-and-Health-Care-Providers.pdf" TargetMode="External"/><Relationship Id="rId3" Type="http://schemas.openxmlformats.org/officeDocument/2006/relationships/hyperlink" Target="https://polarisproject.org/2018-us-national-human-trafficking-hotline-statistics" TargetMode="External"/><Relationship Id="rId7" Type="http://schemas.openxmlformats.org/officeDocument/2006/relationships/hyperlink" Target="http://www.legislature.mi.gov/(S(bvnvloehso2dzzgpjqwdgllh))/mileg.aspx?page=GetObject&amp;objectname=mcl-750-462a" TargetMode="External"/><Relationship Id="rId12" Type="http://schemas.openxmlformats.org/officeDocument/2006/relationships/hyperlink" Target="https://www.michigan.gov/ag/0,4534,7-359-82917_81399_81407---,00.html" TargetMode="External"/><Relationship Id="rId17" Type="http://schemas.openxmlformats.org/officeDocument/2006/relationships/hyperlink" Target="http://jasonfoundation.com/" TargetMode="External"/><Relationship Id="rId2" Type="http://schemas.openxmlformats.org/officeDocument/2006/relationships/hyperlink" Target="https://sharedhope.org/PICframe9/reportcards/PIC_RC_2019_MI.pdf" TargetMode="External"/><Relationship Id="rId16" Type="http://schemas.openxmlformats.org/officeDocument/2006/relationships/hyperlink" Target="https://www.d2l.org/education/stewards-of-children/" TargetMode="Externa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ichigan.gov/documents/ag/2016+Human+Trafficking+Report_555198_7.pdf" TargetMode="External"/><Relationship Id="rId11" Type="http://schemas.openxmlformats.org/officeDocument/2006/relationships/hyperlink" Target="https://www.bridgemi.com/michigan-health-watch/childhood-trauma-tied-health-risks-michigan-doctors-dont-ask" TargetMode="External"/><Relationship Id="rId5" Type="http://schemas.openxmlformats.org/officeDocument/2006/relationships/hyperlink" Target="https://www.michigan.gov/ag/0,4534,7-359-82917_81399---,00.html" TargetMode="External"/><Relationship Id="rId15" Type="http://schemas.openxmlformats.org/officeDocument/2006/relationships/hyperlink" Target="https://dhhs.michigan.gov/OLMWEB/EX/SR/Public/SRM/300.pdf#pagemode=bookmarks" TargetMode="External"/><Relationship Id="rId10" Type="http://schemas.openxmlformats.org/officeDocument/2006/relationships/hyperlink" Target="https://mhttf.org/books-articles/" TargetMode="External"/><Relationship Id="rId19" Type="http://schemas.openxmlformats.org/officeDocument/2006/relationships/hyperlink" Target="https://childproofamerica.org/" TargetMode="External"/><Relationship Id="rId4" Type="http://schemas.openxmlformats.org/officeDocument/2006/relationships/hyperlink" Target="https://www.childwelfare.gov/topics/systemwide/trafficking/federallaws/" TargetMode="External"/><Relationship Id="rId9" Type="http://schemas.openxmlformats.org/officeDocument/2006/relationships/hyperlink" Target="https://mhttf.org/mhttf-regional-task-forces/" TargetMode="External"/><Relationship Id="rId14" Type="http://schemas.openxmlformats.org/officeDocument/2006/relationships/hyperlink" Target="https://www.michigan.gov/documents/dhs/HumanTraffickingProtocol_440356_7.pdf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reedomunited.org/modern-slavery-join-us/?gclid=EAIaIQobChMInre53dnv5gIVEG6GCh22RwOiEAAYASAAEgJVqPD_BwE" TargetMode="External"/><Relationship Id="rId13" Type="http://schemas.openxmlformats.org/officeDocument/2006/relationships/hyperlink" Target="https://www.ramseycounty.us/your-government/leadership/county-attorneys-office/community-initiatives/combatting-sex-trafficking/training-videos-system-professionals" TargetMode="External"/><Relationship Id="rId18" Type="http://schemas.openxmlformats.org/officeDocument/2006/relationships/hyperlink" Target="https://www.mfc.org/the-issue-human-trafficking" TargetMode="External"/><Relationship Id="rId26" Type="http://schemas.openxmlformats.org/officeDocument/2006/relationships/hyperlink" Target="https://www.cityofalbertlea.org/wp-content/uploads/Human_Trafficking_Analysis_8-25-14.pdf" TargetMode="External"/><Relationship Id="rId3" Type="http://schemas.openxmlformats.org/officeDocument/2006/relationships/hyperlink" Target="https://www.traffickingmatters.com/wp-content/uploads/state-reports/2018/2018%20Human%20Trafficking%20Report%20MN.pdf" TargetMode="External"/><Relationship Id="rId21" Type="http://schemas.openxmlformats.org/officeDocument/2006/relationships/hyperlink" Target="https://www.health.state.mn.us/communities/safeharbor/response/labortrafficking.html" TargetMode="External"/><Relationship Id="rId7" Type="http://schemas.openxmlformats.org/officeDocument/2006/relationships/hyperlink" Target="https://www.ag.state.mn.us/Brochures/pubSexTrafficking.pdf" TargetMode="External"/><Relationship Id="rId12" Type="http://schemas.openxmlformats.org/officeDocument/2006/relationships/hyperlink" Target="https://www.ramseycounty.us/sites/default/files/County%20Attorney/Safe%20Harbor%20Protocol%20Guidelines_Final.pdf" TargetMode="External"/><Relationship Id="rId17" Type="http://schemas.openxmlformats.org/officeDocument/2006/relationships/hyperlink" Target="https://www.acf.hhs.gov/sites/default/files/otip/minnesota_profile_efforts_to_combat_human_trafficking.pdf" TargetMode="External"/><Relationship Id="rId25" Type="http://schemas.openxmlformats.org/officeDocument/2006/relationships/hyperlink" Target="https://www.futureswithoutviolence.org/wp-content/uploads/Resources-on-Anti-Human-Trafficking-Eletronic-Links-by-Topic-2019.pdf" TargetMode="External"/><Relationship Id="rId2" Type="http://schemas.openxmlformats.org/officeDocument/2006/relationships/hyperlink" Target="https://sharedhope.org/PICframe9/reportcards/PIC_RC_2019_MN.pdf" TargetMode="External"/><Relationship Id="rId16" Type="http://schemas.openxmlformats.org/officeDocument/2006/relationships/hyperlink" Target="https://dps.mn.gov/divisions/ojp/forms-documents/Documents/!2012%20Safe%20Harbor%20Report%20(FINAL).pdf" TargetMode="External"/><Relationship Id="rId20" Type="http://schemas.openxmlformats.org/officeDocument/2006/relationships/hyperlink" Target="https://uroc.umn.edu/sites/uroc.umn.edu/files/SH4ALL-Findings-and-recommendations-1.13.19.pdf" TargetMode="External"/><Relationship Id="rId29" Type="http://schemas.openxmlformats.org/officeDocument/2006/relationships/hyperlink" Target="http://jasonfoundation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g.state.mn.us/Consumer/Publications/SexTrafficking.asp" TargetMode="External"/><Relationship Id="rId11" Type="http://schemas.openxmlformats.org/officeDocument/2006/relationships/hyperlink" Target="https://www.ramseycounty.us/your-government/leadership/county-attorneys-office/community-initiatives/combatting-sex-trafficking" TargetMode="External"/><Relationship Id="rId24" Type="http://schemas.openxmlformats.org/officeDocument/2006/relationships/hyperlink" Target="https://www.stpaul.gov/departments/police/administration-office-chief/major-crimes-division/narcotics-vice/gerald-d-vick" TargetMode="External"/><Relationship Id="rId5" Type="http://schemas.openxmlformats.org/officeDocument/2006/relationships/hyperlink" Target="https://www.htlegalcenter.org/wp-content/uploads/Medical-Fact-Sheet-Human-Trafficking-and-Health-Care-Providers.pdf" TargetMode="External"/><Relationship Id="rId15" Type="http://schemas.openxmlformats.org/officeDocument/2006/relationships/hyperlink" Target="https://dps.mn.gov/divisions/ojp/statistical-analysis-center/Pages/human-trafficking-reports.aspx" TargetMode="External"/><Relationship Id="rId23" Type="http://schemas.openxmlformats.org/officeDocument/2006/relationships/hyperlink" Target="http://www.mncourts.gov/Help-Topics/CJI/Sex-Trafficking-of-Minnesota-Children-(1).aspx" TargetMode="External"/><Relationship Id="rId28" Type="http://schemas.openxmlformats.org/officeDocument/2006/relationships/hyperlink" Target="https://static1.squarespace.com/static/5ac26062506fbee9f6d08994/t/5b846304c2241b8b6232900f/1535402767253/Shattered-Hearts-Full.pdf" TargetMode="External"/><Relationship Id="rId10" Type="http://schemas.openxmlformats.org/officeDocument/2006/relationships/hyperlink" Target="http://www.mnhttf.com/" TargetMode="External"/><Relationship Id="rId19" Type="http://schemas.openxmlformats.org/officeDocument/2006/relationships/hyperlink" Target="https://iimn.org/programs/immigration-and-citizenship/anti-human-trafficking/" TargetMode="External"/><Relationship Id="rId31" Type="http://schemas.openxmlformats.org/officeDocument/2006/relationships/image" Target="../media/image2.png"/><Relationship Id="rId4" Type="http://schemas.openxmlformats.org/officeDocument/2006/relationships/hyperlink" Target="https://www.d2l.org/education/stewards-of-children/" TargetMode="External"/><Relationship Id="rId9" Type="http://schemas.openxmlformats.org/officeDocument/2006/relationships/hyperlink" Target="https://www.dot.state.mn.us/humantraffickingawareness/resources.html" TargetMode="External"/><Relationship Id="rId14" Type="http://schemas.openxmlformats.org/officeDocument/2006/relationships/hyperlink" Target="https://www.theadvocatesforhumanrights.org/uploads/human_trafficking_in_minnesota_2.pdf" TargetMode="External"/><Relationship Id="rId22" Type="http://schemas.openxmlformats.org/officeDocument/2006/relationships/hyperlink" Target="https://www.co.washington.mn.us/DocumentCenter/View/12294/Sex-Trafficking?bidId=" TargetMode="External"/><Relationship Id="rId27" Type="http://schemas.openxmlformats.org/officeDocument/2006/relationships/hyperlink" Target="https://www.state.gov/wp-content/uploads/2018/12/usac_human_trafficking_2017.pdf" TargetMode="External"/><Relationship Id="rId30" Type="http://schemas.openxmlformats.org/officeDocument/2006/relationships/hyperlink" Target="https://childproofamerica.org/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go.state.ms.us/victims/human-trafficking/" TargetMode="External"/><Relationship Id="rId13" Type="http://schemas.openxmlformats.org/officeDocument/2006/relationships/hyperlink" Target="https://www.jubileehavens.com/human-trafficking-statistics/" TargetMode="External"/><Relationship Id="rId18" Type="http://schemas.openxmlformats.org/officeDocument/2006/relationships/hyperlink" Target="https://jacksonfreepress.media.clients.ellingtoncms.com/news/documents/2016/06/01/Governors_Report_on_Human_Trafficking_-_Final.pdf" TargetMode="External"/><Relationship Id="rId3" Type="http://schemas.openxmlformats.org/officeDocument/2006/relationships/hyperlink" Target="https://sharedhope.org/PICframe9/reportcards/PIC_RC_2019_MS.pdf" TargetMode="External"/><Relationship Id="rId21" Type="http://schemas.openxmlformats.org/officeDocument/2006/relationships/hyperlink" Target="http://jasonfoundation.com/" TargetMode="External"/><Relationship Id="rId7" Type="http://schemas.openxmlformats.org/officeDocument/2006/relationships/hyperlink" Target="https://humantraffickinghotline.org/state/mississippi" TargetMode="External"/><Relationship Id="rId12" Type="http://schemas.openxmlformats.org/officeDocument/2006/relationships/hyperlink" Target="https://www.msnurses.org/wp-content/uploads/2019/04/61804-ATG-Human-Traficking-2.pdf" TargetMode="External"/><Relationship Id="rId17" Type="http://schemas.openxmlformats.org/officeDocument/2006/relationships/hyperlink" Target="https://ncsc.contentdm.oclc.org/digital/collection/spcts/id/315" TargetMode="External"/><Relationship Id="rId2" Type="http://schemas.openxmlformats.org/officeDocument/2006/relationships/hyperlink" Target="https://www.traffickingmatters.com/wp-content/uploads/state-reports/2018/2018%20Human%20Trafficking%20Report%20MS.pdf" TargetMode="External"/><Relationship Id="rId16" Type="http://schemas.openxmlformats.org/officeDocument/2006/relationships/hyperlink" Target="https://usiaht.org/news/category/states/mississippi/" TargetMode="External"/><Relationship Id="rId20" Type="http://schemas.openxmlformats.org/officeDocument/2006/relationships/hyperlink" Target="https://www.dhs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sdh.ms.gov/msdhsite/handlers/printcontent.cfm?ContentID=18460&amp;ThisPageURL=http%3A%2F%2Fmsdh%2Ems%2Egov%2Fmsdhsite%2Findex%2Ecfm%2Findex%2Ecfm&amp;EntryCode=18460&amp;GroupID=44" TargetMode="External"/><Relationship Id="rId11" Type="http://schemas.openxmlformats.org/officeDocument/2006/relationships/hyperlink" Target="https://www.mdek12.org/sites/default/files/Offices/MDE/OTSS/METIS/2019/Presentations/human_trafficking.pdf" TargetMode="External"/><Relationship Id="rId5" Type="http://schemas.openxmlformats.org/officeDocument/2006/relationships/hyperlink" Target="https://www.d2l.org/education/stewards-of-children/" TargetMode="External"/><Relationship Id="rId15" Type="http://schemas.openxmlformats.org/officeDocument/2006/relationships/hyperlink" Target="https://www.usm.edu/news/2019/release/social-work-professor-human-trafficking-committee.php" TargetMode="External"/><Relationship Id="rId23" Type="http://schemas.openxmlformats.org/officeDocument/2006/relationships/image" Target="../media/image2.png"/><Relationship Id="rId10" Type="http://schemas.openxmlformats.org/officeDocument/2006/relationships/hyperlink" Target="https://www.acf.hhs.gov/sites/default/files/otip/mississippi_profile_efforts_to_combat_human_trafficking.pdf" TargetMode="External"/><Relationship Id="rId19" Type="http://schemas.openxmlformats.org/officeDocument/2006/relationships/hyperlink" Target="http://sharedhope.org/wp-content/uploads/2015/03/MS-Rapid-Assessment-22715.pdf" TargetMode="External"/><Relationship Id="rId4" Type="http://schemas.openxmlformats.org/officeDocument/2006/relationships/hyperlink" Target="https://www.htlegalcenter.org/wp-content/uploads/Medical-Fact-Sheet-Human-Trafficking-and-Health-Care-Providers.pdf" TargetMode="External"/><Relationship Id="rId9" Type="http://schemas.openxmlformats.org/officeDocument/2006/relationships/hyperlink" Target="https://journalofethics.ama-assn.org/article/who-your-waiting-room-health-care-professionals-culturally-responsive-and-trauma-informed-first/2017-01" TargetMode="External"/><Relationship Id="rId14" Type="http://schemas.openxmlformats.org/officeDocument/2006/relationships/hyperlink" Target="https://www.rcsd.ms/departments/counseling-student-support-services/mental-health/human-trafficking" TargetMode="External"/><Relationship Id="rId22" Type="http://schemas.openxmlformats.org/officeDocument/2006/relationships/hyperlink" Target="https://childproofamerica.org/" TargetMode="Externa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hyperlink" Target="https://comogives.com/product/stop-human-trafficking-coalition-of-central-missouri/" TargetMode="External"/><Relationship Id="rId18" Type="http://schemas.openxmlformats.org/officeDocument/2006/relationships/hyperlink" Target="https://www.lcms.org/social-issues/human-trafficking" TargetMode="External"/><Relationship Id="rId26" Type="http://schemas.openxmlformats.org/officeDocument/2006/relationships/hyperlink" Target="https://www.stoptraffickinglakeozarks.org/" TargetMode="External"/><Relationship Id="rId3" Type="http://schemas.openxmlformats.org/officeDocument/2006/relationships/hyperlink" Target="https://www.traffickingmatters.com/wp-content/uploads/state-reports/2018/2018%20Human%20Trafficking%20Report%20MO.pdf" TargetMode="External"/><Relationship Id="rId21" Type="http://schemas.openxmlformats.org/officeDocument/2006/relationships/hyperlink" Target="https://www.justice.gov/usao-wdmo/human-trafficking-rescue-project" TargetMode="External"/><Relationship Id="rId7" Type="http://schemas.openxmlformats.org/officeDocument/2006/relationships/hyperlink" Target="https://dps.mo.gov/human-trafficking/" TargetMode="External"/><Relationship Id="rId12" Type="http://schemas.openxmlformats.org/officeDocument/2006/relationships/hyperlink" Target="https://stophumantraffickingmo.com/" TargetMode="External"/><Relationship Id="rId17" Type="http://schemas.openxmlformats.org/officeDocument/2006/relationships/hyperlink" Target="http://standagainsttrafficking.org/" TargetMode="External"/><Relationship Id="rId25" Type="http://schemas.openxmlformats.org/officeDocument/2006/relationships/hyperlink" Target="https://www.muhealth.org/our-stories/nurse-led-initiative-develops-program-combat-human-trafficking" TargetMode="External"/><Relationship Id="rId33" Type="http://schemas.openxmlformats.org/officeDocument/2006/relationships/image" Target="../media/image2.png"/><Relationship Id="rId2" Type="http://schemas.openxmlformats.org/officeDocument/2006/relationships/hyperlink" Target="https://sharedhope.org/PICframe9/reportcards/PIC_RC_2019_MO.pdf" TargetMode="External"/><Relationship Id="rId16" Type="http://schemas.openxmlformats.org/officeDocument/2006/relationships/hyperlink" Target="https://www.stlouiscountypolice.com/Connect/Report-Crime/Human-Trafficking-Reporting" TargetMode="External"/><Relationship Id="rId20" Type="http://schemas.openxmlformats.org/officeDocument/2006/relationships/hyperlink" Target="https://scholarship.law.slu.edu/cgi/viewcontent.cgi?article=1086&amp;context=plr" TargetMode="External"/><Relationship Id="rId29" Type="http://schemas.openxmlformats.org/officeDocument/2006/relationships/hyperlink" Target="https://scholarlyexchange.childrensmercy.org/cgi/viewcontent.cgi?article=1020&amp;context=presentatio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mantraffickinghotline.org/state/missouri" TargetMode="External"/><Relationship Id="rId11" Type="http://schemas.openxmlformats.org/officeDocument/2006/relationships/hyperlink" Target="https://www.acf.hhs.gov/sites/default/files/otip/missouri_profile_efforts_to_combat_human_trafficking.pdf" TargetMode="External"/><Relationship Id="rId24" Type="http://schemas.openxmlformats.org/officeDocument/2006/relationships/hyperlink" Target="https://www.mbch.org/content/how-we-serve/mbch-provides-support-for-those-trapped-in-human-trafficking/29" TargetMode="External"/><Relationship Id="rId32" Type="http://schemas.openxmlformats.org/officeDocument/2006/relationships/hyperlink" Target="https://childproofamerica.org/" TargetMode="External"/><Relationship Id="rId5" Type="http://schemas.openxmlformats.org/officeDocument/2006/relationships/hyperlink" Target="https://www.d2l.org/education/stewards-of-children/" TargetMode="External"/><Relationship Id="rId15" Type="http://schemas.openxmlformats.org/officeDocument/2006/relationships/hyperlink" Target="https://www.ucitymo.org/843/Human-Trafficking" TargetMode="External"/><Relationship Id="rId23" Type="http://schemas.openxmlformats.org/officeDocument/2006/relationships/hyperlink" Target="https://cornerstonesofcare.org/ways-to-help/Advocate/Current-Issues/Human-Trafficking" TargetMode="External"/><Relationship Id="rId28" Type="http://schemas.openxmlformats.org/officeDocument/2006/relationships/hyperlink" Target="https://mocate.org/" TargetMode="External"/><Relationship Id="rId10" Type="http://schemas.openxmlformats.org/officeDocument/2006/relationships/hyperlink" Target="https://www.arcgis.com/apps/MapJournal/index.html?appid=19e0344112144abc8879c1d30ea18cf5" TargetMode="External"/><Relationship Id="rId19" Type="http://schemas.openxmlformats.org/officeDocument/2006/relationships/hyperlink" Target="https://www.kspr.com/content/news/KSPR-Special-Report-Sex-trafficking-in-the-Ozarks-414831343.html" TargetMode="External"/><Relationship Id="rId31" Type="http://schemas.openxmlformats.org/officeDocument/2006/relationships/hyperlink" Target="http://jasonfoundation.com/" TargetMode="External"/><Relationship Id="rId4" Type="http://schemas.openxmlformats.org/officeDocument/2006/relationships/hyperlink" Target="https://www.htlegalcenter.org/wp-content/uploads/Medical-Fact-Sheet-Human-Trafficking-and-Health-Care-Providers.pdf" TargetMode="External"/><Relationship Id="rId9" Type="http://schemas.openxmlformats.org/officeDocument/2006/relationships/hyperlink" Target="https://www.mosheriffs.com/human-trafficking-a-growing-problem-in-mo/" TargetMode="External"/><Relationship Id="rId14" Type="http://schemas.openxmlformats.org/officeDocument/2006/relationships/hyperlink" Target="https://www.modot.org/fighthumantrafficking" TargetMode="External"/><Relationship Id="rId22" Type="http://schemas.openxmlformats.org/officeDocument/2006/relationships/hyperlink" Target="https://muserves.missouri.edu/partners/show/1012" TargetMode="External"/><Relationship Id="rId27" Type="http://schemas.openxmlformats.org/officeDocument/2006/relationships/hyperlink" Target="https://www.ecpatusa.org/unpackinghumantrafficking" TargetMode="External"/><Relationship Id="rId30" Type="http://schemas.openxmlformats.org/officeDocument/2006/relationships/hyperlink" Target="https://mocatholic.org/sites/missouricc/files/uploads/documents/_human_trafficking_victims_testify_at_missouri_house_committee_hearing.pdf" TargetMode="External"/><Relationship Id="rId8" Type="http://schemas.openxmlformats.org/officeDocument/2006/relationships/hyperlink" Target="https://www.mocadsv.org/Human-Trafficking/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cf.hhs.gov/sites/default/files/otip/montana_profile_efforts_to_combat_human_trafficking.pdf" TargetMode="External"/><Relationship Id="rId13" Type="http://schemas.openxmlformats.org/officeDocument/2006/relationships/hyperlink" Target="https://leg.mt.gov/bills/2015/sesslaws/ch0285.pdf" TargetMode="External"/><Relationship Id="rId18" Type="http://schemas.openxmlformats.org/officeDocument/2006/relationships/hyperlink" Target="http://www.icjia.state.il.us/assets/pdf/researchreports/nsrhvst_101813.pdf" TargetMode="External"/><Relationship Id="rId3" Type="http://schemas.openxmlformats.org/officeDocument/2006/relationships/hyperlink" Target="https://www.traffickingmatters.com/wp-content/uploads/state-reports/2018/2018%20Human%20Trafficking%20Report%20MT.pdf" TargetMode="External"/><Relationship Id="rId21" Type="http://schemas.openxmlformats.org/officeDocument/2006/relationships/image" Target="../media/image2.png"/><Relationship Id="rId7" Type="http://schemas.openxmlformats.org/officeDocument/2006/relationships/hyperlink" Target="https://dojmt.gov/agooffice/human-trafficking/" TargetMode="External"/><Relationship Id="rId12" Type="http://schemas.openxmlformats.org/officeDocument/2006/relationships/hyperlink" Target="https://gghacmontana.wordpress.com/human-trafficking/" TargetMode="External"/><Relationship Id="rId17" Type="http://schemas.openxmlformats.org/officeDocument/2006/relationships/hyperlink" Target="http://www.traffickingmatters.com/wp-content/uploads/legal-resources/doj-reports/National-Strategy-to-Combat-Human-Trafficking-2017.pdf" TargetMode="External"/><Relationship Id="rId2" Type="http://schemas.openxmlformats.org/officeDocument/2006/relationships/hyperlink" Target="https://sharedhope.org/PICframe9/reportcards/PIC_RC_2019_MT.pdf" TargetMode="External"/><Relationship Id="rId16" Type="http://schemas.openxmlformats.org/officeDocument/2006/relationships/hyperlink" Target="http://211.org/services/human-trafficking" TargetMode="External"/><Relationship Id="rId20" Type="http://schemas.openxmlformats.org/officeDocument/2006/relationships/hyperlink" Target="https://childproofameric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mantraffickinghotline.org/sites/default/files/MT-2018-State-Report.pdf" TargetMode="External"/><Relationship Id="rId11" Type="http://schemas.openxmlformats.org/officeDocument/2006/relationships/hyperlink" Target="https://www.ecpatusa.org/unpackinghumantrafficking" TargetMode="External"/><Relationship Id="rId5" Type="http://schemas.openxmlformats.org/officeDocument/2006/relationships/hyperlink" Target="https://www.d2l.org/education/stewards-of-children/" TargetMode="External"/><Relationship Id="rId15" Type="http://schemas.openxmlformats.org/officeDocument/2006/relationships/hyperlink" Target="https://scholarworks.umt.edu/cgi/viewcontent.cgi?article=1183&amp;context=utpp" TargetMode="External"/><Relationship Id="rId10" Type="http://schemas.openxmlformats.org/officeDocument/2006/relationships/hyperlink" Target="https://www.umt.edu/mansfield/media/stories/human-trafficking.php" TargetMode="External"/><Relationship Id="rId19" Type="http://schemas.openxmlformats.org/officeDocument/2006/relationships/hyperlink" Target="http://jasonfoundation.com/" TargetMode="External"/><Relationship Id="rId4" Type="http://schemas.openxmlformats.org/officeDocument/2006/relationships/hyperlink" Target="https://www.htlegalcenter.org/wp-content/uploads/Medical-Fact-Sheet-Human-Trafficking-and-Health-Care-Providers.pdf" TargetMode="External"/><Relationship Id="rId9" Type="http://schemas.openxmlformats.org/officeDocument/2006/relationships/hyperlink" Target="https://www.tumbleweedprogram.org/human-trafficking/" TargetMode="External"/><Relationship Id="rId14" Type="http://schemas.openxmlformats.org/officeDocument/2006/relationships/hyperlink" Target="https://humantraffickingsearch.org/resource/the-health-consequences-of-sex-trafficking-and-their-implications-for-identifying-victims-in-healthcare-facilities/?gclid=EAIaIQobChMI0-fIsaTy5gIVGKSzCh0AdQwiEAMYAiAAEgJ-dvD_BwE" TargetMode="External"/></Relationships>
</file>

<file path=ppt/slides/_rels/slide29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heartlandunitedway.org/grand-island-area-coalition-trafficking" TargetMode="External"/><Relationship Id="rId18" Type="http://schemas.openxmlformats.org/officeDocument/2006/relationships/hyperlink" Target="https://www.nonprofitam.org/members/?id=43682078" TargetMode="External"/><Relationship Id="rId26" Type="http://schemas.openxmlformats.org/officeDocument/2006/relationships/hyperlink" Target="https://nebraska.kvc.org/2017/01/11/prevent-human-trafficking-in-nebraska/" TargetMode="External"/><Relationship Id="rId3" Type="http://schemas.openxmlformats.org/officeDocument/2006/relationships/hyperlink" Target="https://www.d2l.org/education/stewards-of-children/" TargetMode="External"/><Relationship Id="rId21" Type="http://schemas.openxmlformats.org/officeDocument/2006/relationships/hyperlink" Target="https://www.banking.senate.gov/hearings/human-trafficking-and-its-intersection-with-the-financial-system" TargetMode="External"/><Relationship Id="rId7" Type="http://schemas.openxmlformats.org/officeDocument/2006/relationships/hyperlink" Target="https://ago.nebraska.gov/nebraska-human-trafficking-task-force" TargetMode="External"/><Relationship Id="rId12" Type="http://schemas.openxmlformats.org/officeDocument/2006/relationships/hyperlink" Target="https://www.acf.hhs.gov/sites/default/files/otip/nebraska_profile_efforts_to_combat_human_trafficking.pdf" TargetMode="External"/><Relationship Id="rId17" Type="http://schemas.openxmlformats.org/officeDocument/2006/relationships/hyperlink" Target="https://business.creighton.edu/community-connection/human-trafficking-initiative" TargetMode="External"/><Relationship Id="rId25" Type="http://schemas.openxmlformats.org/officeDocument/2006/relationships/hyperlink" Target="https://truckersagainsttrafficking.org/resource-tools/" TargetMode="External"/><Relationship Id="rId33" Type="http://schemas.openxmlformats.org/officeDocument/2006/relationships/image" Target="../media/image2.png"/><Relationship Id="rId2" Type="http://schemas.openxmlformats.org/officeDocument/2006/relationships/hyperlink" Target="https://www.htlegalcenter.org/wp-content/uploads/Medical-Fact-Sheet-Human-Trafficking-and-Health-Care-Providers.pdf" TargetMode="External"/><Relationship Id="rId16" Type="http://schemas.openxmlformats.org/officeDocument/2006/relationships/hyperlink" Target="https://www.rejuvenatingwomen.com/" TargetMode="External"/><Relationship Id="rId20" Type="http://schemas.openxmlformats.org/officeDocument/2006/relationships/hyperlink" Target="https://www.unomaha.edu/college-of-arts-and-sciences/ollas/research/ollas-blog-human-trafficking-may-2019.php" TargetMode="External"/><Relationship Id="rId29" Type="http://schemas.openxmlformats.org/officeDocument/2006/relationships/hyperlink" Target="https://healtrafficking.files.wordpress.com/2015/06/nma-magazine-spring-2015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go.nebraska.gov/combating-human-trafficking" TargetMode="External"/><Relationship Id="rId11" Type="http://schemas.openxmlformats.org/officeDocument/2006/relationships/hyperlink" Target="http://dhhs.ne.gov/Pages/Human-Trafficking.aspx" TargetMode="External"/><Relationship Id="rId24" Type="http://schemas.openxmlformats.org/officeDocument/2006/relationships/hyperlink" Target="https://usiaht.org/news/category/states/nebraska/" TargetMode="External"/><Relationship Id="rId32" Type="http://schemas.openxmlformats.org/officeDocument/2006/relationships/hyperlink" Target="https://childproofamerica.org/" TargetMode="External"/><Relationship Id="rId5" Type="http://schemas.openxmlformats.org/officeDocument/2006/relationships/hyperlink" Target="https://www.traffickingmatters.com/wp-content/uploads/state-reports/2018/2018%20Human%20Trafficking%20Report%20NE.pdf" TargetMode="External"/><Relationship Id="rId15" Type="http://schemas.openxmlformats.org/officeDocument/2006/relationships/hyperlink" Target="https://centralusa.salvationarmy.org/western/safe-t/" TargetMode="External"/><Relationship Id="rId23" Type="http://schemas.openxmlformats.org/officeDocument/2006/relationships/hyperlink" Target="https://www.bbgh.org/community-wellness/human-trafficking.html" TargetMode="External"/><Relationship Id="rId28" Type="http://schemas.openxmlformats.org/officeDocument/2006/relationships/hyperlink" Target="https://www.csgmidwest.org/policyresearch/0518-Nebraska-law-trafficking-victims.aspx" TargetMode="External"/><Relationship Id="rId10" Type="http://schemas.openxmlformats.org/officeDocument/2006/relationships/hyperlink" Target="http://dhhs.ne.gov/Pages/Human-Trafficking-Resources.aspx" TargetMode="External"/><Relationship Id="rId19" Type="http://schemas.openxmlformats.org/officeDocument/2006/relationships/hyperlink" Target="https://humantrafficking.unl.edu/" TargetMode="External"/><Relationship Id="rId31" Type="http://schemas.openxmlformats.org/officeDocument/2006/relationships/hyperlink" Target="http://jasonfoundation.com/" TargetMode="External"/><Relationship Id="rId4" Type="http://schemas.openxmlformats.org/officeDocument/2006/relationships/hyperlink" Target="https://sharedhope.org/PICframe9/reportcards/PIC_RC_2019_NE.pdf" TargetMode="External"/><Relationship Id="rId9" Type="http://schemas.openxmlformats.org/officeDocument/2006/relationships/hyperlink" Target="https://humantraffickinghotline.org/state/nebraska" TargetMode="External"/><Relationship Id="rId14" Type="http://schemas.openxmlformats.org/officeDocument/2006/relationships/hyperlink" Target="https://www.nebmed.org/sites/default/files/files/22/presentation.pdf" TargetMode="External"/><Relationship Id="rId22" Type="http://schemas.openxmlformats.org/officeDocument/2006/relationships/hyperlink" Target="https://www.omahawomensfund.org/wp-content/uploads/Human-Trafficking-in-Nebraska-Report1.pdf" TargetMode="External"/><Relationship Id="rId27" Type="http://schemas.openxmlformats.org/officeDocument/2006/relationships/hyperlink" Target="http://netnebraska.org/interactive-multimedia/news/net-news-sold-sex-trafficking-nebraska" TargetMode="External"/><Relationship Id="rId30" Type="http://schemas.openxmlformats.org/officeDocument/2006/relationships/hyperlink" Target="https://www.unicefusa.org/stories/shut-out-trafficking-university-nebraska-student-perspective/25116" TargetMode="External"/><Relationship Id="rId8" Type="http://schemas.openxmlformats.org/officeDocument/2006/relationships/hyperlink" Target="https://nebraskafamilyalliance.org/policy/human-trafficking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nursing.ceconnection.com/ovidfiles/01261775-201701000-00006.pdf" TargetMode="External"/><Relationship Id="rId13" Type="http://schemas.openxmlformats.org/officeDocument/2006/relationships/hyperlink" Target="https://www.montgomeryadvertiser.com/story/news/2019/02/26/the-ones-nobody-misses-scope-human-trafficking-alabama-wider-than-reported-experts-say/2777701002/" TargetMode="External"/><Relationship Id="rId18" Type="http://schemas.openxmlformats.org/officeDocument/2006/relationships/hyperlink" Target="https://www.htlegalcenter.org/wp-content/uploads/Medical-Fact-Sheet-Human-Trafficking-and-Health-Care-Providers.pdf" TargetMode="External"/><Relationship Id="rId3" Type="http://schemas.openxmlformats.org/officeDocument/2006/relationships/hyperlink" Target="https://sharedhope.org/PICframe9/reportcards/PIC_RC_2019_AL.pdf" TargetMode="External"/><Relationship Id="rId7" Type="http://schemas.openxmlformats.org/officeDocument/2006/relationships/hyperlink" Target="https://www.alabamapublichealth.gov/alphtn/assets/061616ALvictimSvcproviders.pdf" TargetMode="External"/><Relationship Id="rId12" Type="http://schemas.openxmlformats.org/officeDocument/2006/relationships/hyperlink" Target="https://cas.uab.edu/humanrights/2019/08/28/the-sex-trafficking-industry-right-in-alabama/" TargetMode="External"/><Relationship Id="rId17" Type="http://schemas.openxmlformats.org/officeDocument/2006/relationships/hyperlink" Target="https://humantraffickingsearch.org/wp-content/uploads/2017/06/HT-Minors-Florida.pdf" TargetMode="External"/><Relationship Id="rId2" Type="http://schemas.openxmlformats.org/officeDocument/2006/relationships/hyperlink" Target="https://www.acf.hhs.gov/sites/default/files/otip/alabama_profile_efforts_to_combat_human_trafficking.pdf" TargetMode="External"/><Relationship Id="rId16" Type="http://schemas.openxmlformats.org/officeDocument/2006/relationships/hyperlink" Target="http://www.summasource.com/sites/default/files/Human%20Trafficking%20CPM%20Paper%20071816_0.pdf" TargetMode="Externa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asonfoundation.com/" TargetMode="External"/><Relationship Id="rId11" Type="http://schemas.openxmlformats.org/officeDocument/2006/relationships/hyperlink" Target="http://www.crimestoppersmetroal.com/sitemenu.aspx?P=custom&amp;D=1&amp;ID=646" TargetMode="External"/><Relationship Id="rId5" Type="http://schemas.openxmlformats.org/officeDocument/2006/relationships/hyperlink" Target="https://www.d2l.org/education/stewards-of-children/" TargetMode="External"/><Relationship Id="rId15" Type="http://schemas.openxmlformats.org/officeDocument/2006/relationships/hyperlink" Target="https://www.the-wellhouse.org/" TargetMode="External"/><Relationship Id="rId10" Type="http://schemas.openxmlformats.org/officeDocument/2006/relationships/hyperlink" Target="https://salvationarmyalm.org/anti-human-trafficking/" TargetMode="External"/><Relationship Id="rId19" Type="http://schemas.openxmlformats.org/officeDocument/2006/relationships/hyperlink" Target="https://childproofamerica.org/" TargetMode="External"/><Relationship Id="rId4" Type="http://schemas.openxmlformats.org/officeDocument/2006/relationships/hyperlink" Target="https://www.traffickingmatters.com/wp-content/uploads/state-reports/2018/2018%20Human%20Trafficking%20Report%20AL.pdf" TargetMode="External"/><Relationship Id="rId9" Type="http://schemas.openxmlformats.org/officeDocument/2006/relationships/hyperlink" Target="https://humantraffickinghotline.org/state/alabama" TargetMode="External"/><Relationship Id="rId14" Type="http://schemas.openxmlformats.org/officeDocument/2006/relationships/hyperlink" Target="https://stnow.org/" TargetMode="Externa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ag.nv.gov/uploadedFiles/agnvgov/Content/Human_Trafficking/2019_NV_Statewide_Human_Trafficking_Resource_Guide...pdf" TargetMode="External"/><Relationship Id="rId13" Type="http://schemas.openxmlformats.org/officeDocument/2006/relationships/hyperlink" Target="http://ag.nv.gov/uploadedFiles/agnvgov/Content/Human_Trafficking/2017_02_03_13_38_26.pdf" TargetMode="External"/><Relationship Id="rId18" Type="http://schemas.openxmlformats.org/officeDocument/2006/relationships/hyperlink" Target="https://childproofamerica.org/" TargetMode="External"/><Relationship Id="rId3" Type="http://schemas.openxmlformats.org/officeDocument/2006/relationships/hyperlink" Target="http://ag.nv.gov/Human_Trafficking/HT_Home/" TargetMode="External"/><Relationship Id="rId7" Type="http://schemas.openxmlformats.org/officeDocument/2006/relationships/hyperlink" Target="http://ag.nv.gov/uploadedFiles/agnvgov/Content/Human_Trafficking/2017_April_AZ_SexTraffickingResearch.pdf" TargetMode="External"/><Relationship Id="rId12" Type="http://schemas.openxmlformats.org/officeDocument/2006/relationships/hyperlink" Target="http://ag.nv.gov/uploadedFiles/agnvgov/Content/Human_Trafficking/Domestic_Violence_and_Sexual_Assault_Resources.pdf" TargetMode="External"/><Relationship Id="rId17" Type="http://schemas.openxmlformats.org/officeDocument/2006/relationships/hyperlink" Target="https://www.htlegalcenter.org/wp-content/uploads/Medical-Fact-Sheet-Human-Trafficking-and-Health-Care-Providers.pdf" TargetMode="External"/><Relationship Id="rId2" Type="http://schemas.openxmlformats.org/officeDocument/2006/relationships/hyperlink" Target="http://ag.nv.gov/uploadedFiles/agnvgov/Content/Human_Trafficking/AG_HT_Screening_Tool_Final2.pdf" TargetMode="External"/><Relationship Id="rId16" Type="http://schemas.openxmlformats.org/officeDocument/2006/relationships/hyperlink" Target="http://jasonfoundation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raffickingmatters.com/nv/" TargetMode="External"/><Relationship Id="rId11" Type="http://schemas.openxmlformats.org/officeDocument/2006/relationships/hyperlink" Target="https://www.thorn.org/impact-report-2016/" TargetMode="External"/><Relationship Id="rId5" Type="http://schemas.openxmlformats.org/officeDocument/2006/relationships/hyperlink" Target="https://polarisproject.org/2018-us-national-human-trafficking-hotline-statistics" TargetMode="External"/><Relationship Id="rId15" Type="http://schemas.openxmlformats.org/officeDocument/2006/relationships/hyperlink" Target="https://www.d2l.org/education/stewards-of-children/" TargetMode="External"/><Relationship Id="rId10" Type="http://schemas.openxmlformats.org/officeDocument/2006/relationships/hyperlink" Target="https://sharedhope.org/PICframe8/reportcards/PIC_RC_2018_NV.pdf" TargetMode="External"/><Relationship Id="rId19" Type="http://schemas.openxmlformats.org/officeDocument/2006/relationships/image" Target="../media/image2.png"/><Relationship Id="rId4" Type="http://schemas.openxmlformats.org/officeDocument/2006/relationships/hyperlink" Target="http://dcfs.nv.gov/uploadedFiles/dcfsnvgov/content/Programs/CWS/CSEC/FINAL_Strategic_Plan_01_10_19.pdf" TargetMode="External"/><Relationship Id="rId9" Type="http://schemas.openxmlformats.org/officeDocument/2006/relationships/hyperlink" Target="https://humantraffickinghotline.org/state/nevada" TargetMode="External"/><Relationship Id="rId14" Type="http://schemas.openxmlformats.org/officeDocument/2006/relationships/hyperlink" Target="https://sharedhope.org/PICframe9/reportcards/PIC_RC_2019_NV.pdf" TargetMode="Externa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hcadsv.org/human-trafficking-resources.html" TargetMode="External"/><Relationship Id="rId13" Type="http://schemas.openxmlformats.org/officeDocument/2006/relationships/hyperlink" Target="http://www.ncsl.org/documents/cj/Human_Trafficking_FINAL_32391.pdf" TargetMode="External"/><Relationship Id="rId18" Type="http://schemas.openxmlformats.org/officeDocument/2006/relationships/hyperlink" Target="https://childproofamerica.org/" TargetMode="External"/><Relationship Id="rId3" Type="http://schemas.openxmlformats.org/officeDocument/2006/relationships/hyperlink" Target="https://www.traffickingmatters.com/wp-content/uploads/state-reports/2018/2018%20Human%20Trafficking%20Report%20NH.pdf" TargetMode="External"/><Relationship Id="rId7" Type="http://schemas.openxmlformats.org/officeDocument/2006/relationships/hyperlink" Target="https://www.dhhs.nh.gov/dcyf/documents/dcyfpolicy1554.pdf" TargetMode="External"/><Relationship Id="rId12" Type="http://schemas.openxmlformats.org/officeDocument/2006/relationships/hyperlink" Target="https://www.doj.nh.gov/criminal/victim-assistance/documents/sexual-assualt-protocol.pdf" TargetMode="External"/><Relationship Id="rId17" Type="http://schemas.openxmlformats.org/officeDocument/2006/relationships/hyperlink" Target="https://www.htlegalcenter.org/wp-content/uploads/Medical-Fact-Sheet-Human-Trafficking-and-Health-Care-Providers.pdf" TargetMode="External"/><Relationship Id="rId2" Type="http://schemas.openxmlformats.org/officeDocument/2006/relationships/hyperlink" Target="https://sharedhope.org/PICframe9/reportcards/PIC_RC_2019_NH.pdf" TargetMode="External"/><Relationship Id="rId16" Type="http://schemas.openxmlformats.org/officeDocument/2006/relationships/hyperlink" Target="http://jasonfoundation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hhumantraffickingtaskforce.com/partners" TargetMode="External"/><Relationship Id="rId11" Type="http://schemas.openxmlformats.org/officeDocument/2006/relationships/hyperlink" Target="https://waypointnh.org/programs/human-trafficking" TargetMode="External"/><Relationship Id="rId5" Type="http://schemas.openxmlformats.org/officeDocument/2006/relationships/hyperlink" Target="https://www.nhhumantraffickingtaskforce.com/" TargetMode="External"/><Relationship Id="rId15" Type="http://schemas.openxmlformats.org/officeDocument/2006/relationships/hyperlink" Target="https://www.d2l.org/education/stewards-of-children/" TargetMode="External"/><Relationship Id="rId10" Type="http://schemas.openxmlformats.org/officeDocument/2006/relationships/hyperlink" Target="https://www.acf.hhs.gov/sites/default/files/otip/new_hampshire_profile_efforts_to_combat_human_trafficking.pdf" TargetMode="External"/><Relationship Id="rId19" Type="http://schemas.openxmlformats.org/officeDocument/2006/relationships/image" Target="../media/image2.png"/><Relationship Id="rId4" Type="http://schemas.openxmlformats.org/officeDocument/2006/relationships/hyperlink" Target="https://humantraffickinghotline.org/state/new-hampshire" TargetMode="External"/><Relationship Id="rId9" Type="http://schemas.openxmlformats.org/officeDocument/2006/relationships/hyperlink" Target="https://www.concordmonitor.com/Human-trafficking-NH-opioid-epidemic-23918371" TargetMode="External"/><Relationship Id="rId14" Type="http://schemas.openxmlformats.org/officeDocument/2006/relationships/hyperlink" Target="https://www.marketplace.org/2016/03/04/identifying-trafficking-victims-just-start-health-cares-challenge/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humantraffickinghotline.org/state/new-jersey" TargetMode="External"/><Relationship Id="rId13" Type="http://schemas.openxmlformats.org/officeDocument/2006/relationships/hyperlink" Target="https://www.centerffs.org/serv/human-trafficking-services" TargetMode="External"/><Relationship Id="rId18" Type="http://schemas.openxmlformats.org/officeDocument/2006/relationships/hyperlink" Target="https://polarisproject.org/news/press-releases/new-jersey%E2%80%99s-human-trafficking-act-establishes-comprehensive-measures-support" TargetMode="External"/><Relationship Id="rId26" Type="http://schemas.openxmlformats.org/officeDocument/2006/relationships/image" Target="../media/image2.png"/><Relationship Id="rId3" Type="http://schemas.openxmlformats.org/officeDocument/2006/relationships/hyperlink" Target="https://sharedhope.org/PICframe9/reportcards/PIC_RC_2019_NJ.pdf" TargetMode="External"/><Relationship Id="rId21" Type="http://schemas.openxmlformats.org/officeDocument/2006/relationships/hyperlink" Target="https://www.njleg.state.nj.us/OPI/Reports_to_the_Legislature/human_trafficking_commission_2014.pdf" TargetMode="External"/><Relationship Id="rId7" Type="http://schemas.openxmlformats.org/officeDocument/2006/relationships/hyperlink" Target="https://www.njhumantrafficking.org/" TargetMode="External"/><Relationship Id="rId12" Type="http://schemas.openxmlformats.org/officeDocument/2006/relationships/hyperlink" Target="https://healtrafficking.files.wordpress.com/2015/04/confronting-commercial-sexual-exploitation-and-sex-trafficking-of-minors-in-the-us4.pdf" TargetMode="External"/><Relationship Id="rId17" Type="http://schemas.openxmlformats.org/officeDocument/2006/relationships/hyperlink" Target="https://usiaht.org/news/category/states/new-jersey/" TargetMode="External"/><Relationship Id="rId25" Type="http://schemas.openxmlformats.org/officeDocument/2006/relationships/hyperlink" Target="https://childproofamerica.org/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www.catholiccharitiestrenton.org/services/immigration-human-trafficking/" TargetMode="External"/><Relationship Id="rId20" Type="http://schemas.openxmlformats.org/officeDocument/2006/relationships/hyperlink" Target="http://www.passaiccountynj.org/government/elected_and_appointed_officials/passaic_county_prosecutor/human_trafficking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j.gov/oag/dcj/humantrafficking/" TargetMode="External"/><Relationship Id="rId11" Type="http://schemas.openxmlformats.org/officeDocument/2006/relationships/hyperlink" Target="https://njaap.org/programs/human-trafficking/resources/" TargetMode="External"/><Relationship Id="rId24" Type="http://schemas.openxmlformats.org/officeDocument/2006/relationships/hyperlink" Target="https://www.htlegalcenter.org/wp-content/uploads/Medical-Fact-Sheet-Human-Trafficking-and-Health-Care-Providers.pdf" TargetMode="External"/><Relationship Id="rId5" Type="http://schemas.openxmlformats.org/officeDocument/2006/relationships/hyperlink" Target="https://www.nj.gov/education/students/safety/health/ht/" TargetMode="External"/><Relationship Id="rId15" Type="http://schemas.openxmlformats.org/officeDocument/2006/relationships/hyperlink" Target="http://www.vljnj.org/trafficking-victims-legal-assistance-program" TargetMode="External"/><Relationship Id="rId23" Type="http://schemas.openxmlformats.org/officeDocument/2006/relationships/hyperlink" Target="http://jasonfoundation.com/" TargetMode="External"/><Relationship Id="rId10" Type="http://schemas.openxmlformats.org/officeDocument/2006/relationships/hyperlink" Target="https://www.state.nj.us/dca/divisions/codes/resources/humantrafficking.html" TargetMode="External"/><Relationship Id="rId19" Type="http://schemas.openxmlformats.org/officeDocument/2006/relationships/hyperlink" Target="https://camdencountypros.org/human-trafficking/" TargetMode="External"/><Relationship Id="rId4" Type="http://schemas.openxmlformats.org/officeDocument/2006/relationships/hyperlink" Target="https://www.traffickingmatters.com/wp-content/uploads/state-reports/2018/2018%20Human%20Trafficking%20Report%20NJ.pdf" TargetMode="External"/><Relationship Id="rId9" Type="http://schemas.openxmlformats.org/officeDocument/2006/relationships/hyperlink" Target="https://covenanthousenj.org/how-we-help/human-trafficking/" TargetMode="External"/><Relationship Id="rId14" Type="http://schemas.openxmlformats.org/officeDocument/2006/relationships/hyperlink" Target="https://www.nj211.org/human-trafficking" TargetMode="External"/><Relationship Id="rId22" Type="http://schemas.openxmlformats.org/officeDocument/2006/relationships/hyperlink" Target="https://www.d2l.org/education/stewards-of-children/" TargetMode="Externa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cf.hhs.gov/sites/default/files/otip/new_mexico_profile_efforts_to_combat_human_trafficking.pdf" TargetMode="External"/><Relationship Id="rId13" Type="http://schemas.openxmlformats.org/officeDocument/2006/relationships/hyperlink" Target="https://newmexico.salvationarmy.org/new_mexico/Human-Trafficking" TargetMode="External"/><Relationship Id="rId18" Type="http://schemas.openxmlformats.org/officeDocument/2006/relationships/hyperlink" Target="https://www.naag.org/naag/media/campaigns-and-initiatives/naag-human-trafficking-committee-initiative/state-specific-resources.php" TargetMode="External"/><Relationship Id="rId3" Type="http://schemas.openxmlformats.org/officeDocument/2006/relationships/hyperlink" Target="https://www.traffickingmatters.com/wp-content/uploads/state-reports/2018/2018%20Human%20Trafficking%20Report%20NM.pdf" TargetMode="External"/><Relationship Id="rId21" Type="http://schemas.openxmlformats.org/officeDocument/2006/relationships/hyperlink" Target="https://www.nmlegis.gov/Sessions/14%20Regular/final/HB0181.pdf" TargetMode="External"/><Relationship Id="rId7" Type="http://schemas.openxmlformats.org/officeDocument/2006/relationships/hyperlink" Target="https://www.nmag.gov/human-trafficking-task-force.aspx" TargetMode="External"/><Relationship Id="rId12" Type="http://schemas.openxmlformats.org/officeDocument/2006/relationships/hyperlink" Target="https://www.dws.state.nm.us/Portals/0/DM/Business/Human_Trafficking_Poster.pdf" TargetMode="External"/><Relationship Id="rId17" Type="http://schemas.openxmlformats.org/officeDocument/2006/relationships/hyperlink" Target="https://www.naag.org/assets/files/pdf/committees/trafficking/Law%20Enforcement%20Manual%20for%20HT.pdf" TargetMode="External"/><Relationship Id="rId2" Type="http://schemas.openxmlformats.org/officeDocument/2006/relationships/hyperlink" Target="https://sharedhope.org/PICframe9/reportcards/PIC_RC_2019_NM.pdf" TargetMode="External"/><Relationship Id="rId16" Type="http://schemas.openxmlformats.org/officeDocument/2006/relationships/hyperlink" Target="https://www.nmlegis.gov/handouts/CCJ%20101617%20Item%205%20Human%20Trafficking%20in%20New%20Mexico.pdf" TargetMode="External"/><Relationship Id="rId20" Type="http://schemas.openxmlformats.org/officeDocument/2006/relationships/hyperlink" Target="https://www.stopnmtrafficking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mantraffickinghotline.org/sites/default/files/NM-2018-State-Report.pdf" TargetMode="External"/><Relationship Id="rId11" Type="http://schemas.openxmlformats.org/officeDocument/2006/relationships/hyperlink" Target="https://www.fnch.org/services.aspx?cb9791bccdf34a75bd905ee4b0ad0993blogPostId=2ab6a2cf974c4f69ac57072dca0438e6" TargetMode="External"/><Relationship Id="rId24" Type="http://schemas.openxmlformats.org/officeDocument/2006/relationships/image" Target="../media/image2.png"/><Relationship Id="rId5" Type="http://schemas.openxmlformats.org/officeDocument/2006/relationships/hyperlink" Target="https://www.d2l.org/education/stewards-of-children/" TargetMode="External"/><Relationship Id="rId15" Type="http://schemas.openxmlformats.org/officeDocument/2006/relationships/hyperlink" Target="https://usiaht.org/news/category/states/new-mexico/" TargetMode="External"/><Relationship Id="rId23" Type="http://schemas.openxmlformats.org/officeDocument/2006/relationships/hyperlink" Target="https://childproofamerica.org/" TargetMode="External"/><Relationship Id="rId10" Type="http://schemas.openxmlformats.org/officeDocument/2006/relationships/hyperlink" Target="http://www.freedomhousenm.org/" TargetMode="External"/><Relationship Id="rId19" Type="http://schemas.openxmlformats.org/officeDocument/2006/relationships/hyperlink" Target="https://www.ahla.com/sites/default/files/Unpacking%20Human%20Trafficking-v4.pdf" TargetMode="External"/><Relationship Id="rId4" Type="http://schemas.openxmlformats.org/officeDocument/2006/relationships/hyperlink" Target="https://www.htlegalcenter.org/wp-content/uploads/Medical-Fact-Sheet-Human-Trafficking-and-Health-Care-Providers.pdf" TargetMode="External"/><Relationship Id="rId9" Type="http://schemas.openxmlformats.org/officeDocument/2006/relationships/hyperlink" Target="https://www.nmdreamcenter.org/" TargetMode="External"/><Relationship Id="rId14" Type="http://schemas.openxmlformats.org/officeDocument/2006/relationships/hyperlink" Target="https://www.streetsafenewmexico.org/home" TargetMode="External"/><Relationship Id="rId22" Type="http://schemas.openxmlformats.org/officeDocument/2006/relationships/hyperlink" Target="http://jasonfoundation.com/" TargetMode="External"/></Relationships>
</file>

<file path=ppt/slides/_rels/slide34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orangecountygov.com/729/Safe-Harbor" TargetMode="External"/><Relationship Id="rId18" Type="http://schemas.openxmlformats.org/officeDocument/2006/relationships/hyperlink" Target="https://www2.erie.gov/socialservices/index.php?q=initiative-addressing-human-trafficking-minors" TargetMode="External"/><Relationship Id="rId26" Type="http://schemas.openxmlformats.org/officeDocument/2006/relationships/hyperlink" Target="https://www.manhattanda.org/victim-resources/human-trafficking/" TargetMode="External"/><Relationship Id="rId39" Type="http://schemas.openxmlformats.org/officeDocument/2006/relationships/image" Target="../media/image2.png"/><Relationship Id="rId21" Type="http://schemas.openxmlformats.org/officeDocument/2006/relationships/hyperlink" Target="http://www.nywf.org/wp-content/uploads/2017/02/NYWF_Sex-Trafficking-of-Minors.pdf" TargetMode="External"/><Relationship Id="rId34" Type="http://schemas.openxmlformats.org/officeDocument/2006/relationships/hyperlink" Target="https://mspny.org/human-trafficking/human-trafficking-initiative/" TargetMode="External"/><Relationship Id="rId7" Type="http://schemas.openxmlformats.org/officeDocument/2006/relationships/hyperlink" Target="https://www.acf.hhs.gov/sites/default/files/otip/new_york_profile_efforts_to_combat_human_trafficking.pdf" TargetMode="External"/><Relationship Id="rId12" Type="http://schemas.openxmlformats.org/officeDocument/2006/relationships/hyperlink" Target="https://ulstercountyny.gov/social-services/safe-harbour-program" TargetMode="External"/><Relationship Id="rId17" Type="http://schemas.openxmlformats.org/officeDocument/2006/relationships/hyperlink" Target="https://www.nassaucountyny.gov/3805/Human-Trafficking" TargetMode="External"/><Relationship Id="rId25" Type="http://schemas.openxmlformats.org/officeDocument/2006/relationships/hyperlink" Target="https://www.gnyha.org/event/developing-human-trafficking-policies-and-procedures-webinar/" TargetMode="External"/><Relationship Id="rId33" Type="http://schemas.openxmlformats.org/officeDocument/2006/relationships/hyperlink" Target="https://ny.covenanthouse.org/about/" TargetMode="External"/><Relationship Id="rId38" Type="http://schemas.openxmlformats.org/officeDocument/2006/relationships/hyperlink" Target="https://ocfs.ny.gov/main/humantrafficking/resources/Blueprint-Responding-to-Commercially-Sexually-Exploited-and-Trafficked-Youth.pdf" TargetMode="External"/><Relationship Id="rId2" Type="http://schemas.openxmlformats.org/officeDocument/2006/relationships/hyperlink" Target="https://www.traffickingmatters.com/ny/" TargetMode="External"/><Relationship Id="rId16" Type="http://schemas.openxmlformats.org/officeDocument/2006/relationships/hyperlink" Target="https://safehomesorangecounty.org/what-we-do/human-trafficking.html" TargetMode="External"/><Relationship Id="rId20" Type="http://schemas.openxmlformats.org/officeDocument/2006/relationships/hyperlink" Target="http://nysatc.weebly.com/" TargetMode="External"/><Relationship Id="rId29" Type="http://schemas.openxmlformats.org/officeDocument/2006/relationships/hyperlink" Target="http://jasonfoundation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iminaljustice.ny.gov/pio/humantrafficking/humantrafficking.htm" TargetMode="External"/><Relationship Id="rId11" Type="http://schemas.openxmlformats.org/officeDocument/2006/relationships/hyperlink" Target="https://safeincofschenectady.org/safe-harbor/minor-trafficking/" TargetMode="External"/><Relationship Id="rId24" Type="http://schemas.openxmlformats.org/officeDocument/2006/relationships/hyperlink" Target="https://www.health.ny.gov/prevention/human_trafficking/health_care_resources.htm" TargetMode="External"/><Relationship Id="rId32" Type="http://schemas.openxmlformats.org/officeDocument/2006/relationships/hyperlink" Target="https://www.thepottershandsfoundation.org/ourhome" TargetMode="External"/><Relationship Id="rId37" Type="http://schemas.openxmlformats.org/officeDocument/2006/relationships/hyperlink" Target="https://www.childwelfare.gov/organizations/?CWIGFunctionsaction=rols:main.dspList&amp;rolType=Custom&amp;RS_ID=161" TargetMode="External"/><Relationship Id="rId5" Type="http://schemas.openxmlformats.org/officeDocument/2006/relationships/hyperlink" Target="https://humantraffickinghotline.org/state/new-york" TargetMode="External"/><Relationship Id="rId15" Type="http://schemas.openxmlformats.org/officeDocument/2006/relationships/hyperlink" Target="https://www.endslaverynow.org/new-york-state-anti-trafficking-coalition" TargetMode="External"/><Relationship Id="rId23" Type="http://schemas.openxmlformats.org/officeDocument/2006/relationships/hyperlink" Target="https://onlinelibrary.wiley.com/doi/epdf/10.1111/fcre.12401" TargetMode="External"/><Relationship Id="rId28" Type="http://schemas.openxmlformats.org/officeDocument/2006/relationships/hyperlink" Target="https://www.d2l.org/education/stewards-of-children/" TargetMode="External"/><Relationship Id="rId36" Type="http://schemas.openxmlformats.org/officeDocument/2006/relationships/hyperlink" Target="https://ocfs.ny.gov/main/humantrafficking/" TargetMode="External"/><Relationship Id="rId10" Type="http://schemas.openxmlformats.org/officeDocument/2006/relationships/hyperlink" Target="https://ocfs.ny.gov/programs/human-trafficking/resources-professionals.php" TargetMode="External"/><Relationship Id="rId19" Type="http://schemas.openxmlformats.org/officeDocument/2006/relationships/hyperlink" Target="https://d2jug8yyubo3yl.cloudfront.net/26999B2F-7C10-4962-918C-E964709E745D/8d5cfab4-a75e-4dd6-97c8-2f9752d16b5d.pdf" TargetMode="External"/><Relationship Id="rId31" Type="http://schemas.openxmlformats.org/officeDocument/2006/relationships/hyperlink" Target="https://www.safehorizon.org/anti-trafficking-program/" TargetMode="External"/><Relationship Id="rId4" Type="http://schemas.openxmlformats.org/officeDocument/2006/relationships/hyperlink" Target="https://usiaht.org/news/?gclid=EAIaIQobChMIpYi9sZ-25gIVC4iGCh0MIAieEAAYAyAAEgLOYfD_BwE" TargetMode="External"/><Relationship Id="rId9" Type="http://schemas.openxmlformats.org/officeDocument/2006/relationships/hyperlink" Target="https://ocfs.ny.gov/programs/human-trafficking/safe-harbour.php" TargetMode="External"/><Relationship Id="rId14" Type="http://schemas.openxmlformats.org/officeDocument/2006/relationships/hyperlink" Target="https://tscli.org/client-services/human-trafficking/" TargetMode="External"/><Relationship Id="rId22" Type="http://schemas.openxmlformats.org/officeDocument/2006/relationships/hyperlink" Target="https://nyassembly.gov/mem/Amy-Paulin/video/11606/" TargetMode="External"/><Relationship Id="rId27" Type="http://schemas.openxmlformats.org/officeDocument/2006/relationships/hyperlink" Target="https://codes.findlaw.com/ny/public-health-law/pbh-sect-2805-y.html" TargetMode="External"/><Relationship Id="rId30" Type="http://schemas.openxmlformats.org/officeDocument/2006/relationships/hyperlink" Target="https://www.htlegalcenter.org/wp-content/uploads/Medical-Fact-Sheet-Human-Trafficking-and-Health-Care-Providers.pdf" TargetMode="External"/><Relationship Id="rId35" Type="http://schemas.openxmlformats.org/officeDocument/2006/relationships/hyperlink" Target="https://www.projectmonashouse.com/" TargetMode="External"/><Relationship Id="rId8" Type="http://schemas.openxmlformats.org/officeDocument/2006/relationships/hyperlink" Target="https://restorenyc.org/sex-trafficking?gclid=EAIaIQobChMIscS3l6K25gIVFmKGCh2iLAU2EAMYAyAAEgIuc_D_BwE" TargetMode="External"/><Relationship Id="rId3" Type="http://schemas.openxmlformats.org/officeDocument/2006/relationships/hyperlink" Target="https://polarisproject.org/2018-us-national-human-trafficking-hotline-statistics" TargetMode="Externa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s://ncadmin.nc.gov/advocacy/women/human-trafficking" TargetMode="External"/><Relationship Id="rId13" Type="http://schemas.openxmlformats.org/officeDocument/2006/relationships/hyperlink" Target="https://www.nccourts.gov/assets/documents/publications/NCHTC-Report-to-General-Assembly-052019.pdf?yHBlD1ZR_JfffE_GDCMvXztkxRS7ur_5" TargetMode="External"/><Relationship Id="rId18" Type="http://schemas.openxmlformats.org/officeDocument/2006/relationships/hyperlink" Target="https://www.acf.hhs.gov/sites/default/files/otip/north_carolina_profile_efforts_to_combat_human_trafficking.pdf" TargetMode="External"/><Relationship Id="rId26" Type="http://schemas.openxmlformats.org/officeDocument/2006/relationships/hyperlink" Target="https://www.ncjrs.gov/pdffiles1/nij/grants/252521.pdf" TargetMode="External"/><Relationship Id="rId3" Type="http://schemas.openxmlformats.org/officeDocument/2006/relationships/hyperlink" Target="https://sharedhope.org/PICframe9/reportcards/PIC_RC_2019_NC.pdf" TargetMode="External"/><Relationship Id="rId21" Type="http://schemas.openxmlformats.org/officeDocument/2006/relationships/hyperlink" Target="https://worldrelieftriad.org/human-trafficking" TargetMode="External"/><Relationship Id="rId7" Type="http://schemas.openxmlformats.org/officeDocument/2006/relationships/hyperlink" Target="https://humantraffickinghotline.org/state/north-carolina" TargetMode="External"/><Relationship Id="rId12" Type="http://schemas.openxmlformats.org/officeDocument/2006/relationships/hyperlink" Target="https://www.nccourts.gov/assets/documents/publications/NCHTC_FactSheet_09122019.pdf?Goj700aw6WzJBWB2Zcz55JvwdYwSoYtD" TargetMode="External"/><Relationship Id="rId17" Type="http://schemas.openxmlformats.org/officeDocument/2006/relationships/hyperlink" Target="https://www.projectnorest.org/" TargetMode="External"/><Relationship Id="rId25" Type="http://schemas.openxmlformats.org/officeDocument/2006/relationships/hyperlink" Target="https://pathnconline.wordpress.com/" TargetMode="External"/><Relationship Id="rId2" Type="http://schemas.openxmlformats.org/officeDocument/2006/relationships/hyperlink" Target="https://www.traffickingmatters.com/wp-content/uploads/state-reports/2018/2018%20Human%20Trafficking%20Report%20NC.pdf" TargetMode="External"/><Relationship Id="rId16" Type="http://schemas.openxmlformats.org/officeDocument/2006/relationships/hyperlink" Target="https://www.ourvoicenc.org/get-help/project-west-nc/" TargetMode="External"/><Relationship Id="rId20" Type="http://schemas.openxmlformats.org/officeDocument/2006/relationships/hyperlink" Target="https://justicemattersnc.org/the-issue/" TargetMode="External"/><Relationship Id="rId29" Type="http://schemas.openxmlformats.org/officeDocument/2006/relationships/hyperlink" Target="https://www.belovedhaven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utureswithoutviolence.org/wp-content/uploads/Resources-on-Anti-Human-Trafficking-Eletronic-Links-by-Topic-2019.pdf" TargetMode="External"/><Relationship Id="rId11" Type="http://schemas.openxmlformats.org/officeDocument/2006/relationships/hyperlink" Target="https://www.soapproject.org/about.php" TargetMode="External"/><Relationship Id="rId24" Type="http://schemas.openxmlformats.org/officeDocument/2006/relationships/hyperlink" Target="https://usiaht.org/news/category/states/north-carolina/" TargetMode="External"/><Relationship Id="rId32" Type="http://schemas.openxmlformats.org/officeDocument/2006/relationships/image" Target="../media/image2.png"/><Relationship Id="rId5" Type="http://schemas.openxmlformats.org/officeDocument/2006/relationships/hyperlink" Target="https://www.htlegalcenter.org/wp-content/uploads/Medical-Fact-Sheet-Human-Trafficking-and-Health-Care-Providers.pdf" TargetMode="External"/><Relationship Id="rId15" Type="http://schemas.openxmlformats.org/officeDocument/2006/relationships/hyperlink" Target="http://www.nccasa.org/cms/resources/human-trafficking/nccasas-work-in-human-trafficking" TargetMode="External"/><Relationship Id="rId23" Type="http://schemas.openxmlformats.org/officeDocument/2006/relationships/hyperlink" Target="https://www.lilypad-haven.org/what-is-human-trafficking/" TargetMode="External"/><Relationship Id="rId28" Type="http://schemas.openxmlformats.org/officeDocument/2006/relationships/hyperlink" Target="https://www.justice.gov/usao-wdnc/human-trafficking/task-force" TargetMode="External"/><Relationship Id="rId10" Type="http://schemas.openxmlformats.org/officeDocument/2006/relationships/hyperlink" Target="https://humantrafficking.unc.edu/resources/" TargetMode="External"/><Relationship Id="rId19" Type="http://schemas.openxmlformats.org/officeDocument/2006/relationships/hyperlink" Target="https://www.salvationarmycarolinas.org/anti-trafficking" TargetMode="External"/><Relationship Id="rId31" Type="http://schemas.openxmlformats.org/officeDocument/2006/relationships/hyperlink" Target="https://childproofamerica.org/" TargetMode="External"/><Relationship Id="rId4" Type="http://schemas.openxmlformats.org/officeDocument/2006/relationships/hyperlink" Target="https://www.d2l.org/education/stewards-of-children/" TargetMode="External"/><Relationship Id="rId9" Type="http://schemas.openxmlformats.org/officeDocument/2006/relationships/hyperlink" Target="https://humantrafficking.unc.edu/" TargetMode="External"/><Relationship Id="rId14" Type="http://schemas.openxmlformats.org/officeDocument/2006/relationships/hyperlink" Target="https://www.nccourts.gov/commissions/human-trafficking-commission/human-trafficking-commission-reports-and-materials" TargetMode="External"/><Relationship Id="rId22" Type="http://schemas.openxmlformats.org/officeDocument/2006/relationships/hyperlink" Target="https://www.crossroadscares.org/anti-human-trafficking" TargetMode="External"/><Relationship Id="rId27" Type="http://schemas.openxmlformats.org/officeDocument/2006/relationships/hyperlink" Target="http://www.safealliance.org/programs/other-resources/" TargetMode="External"/><Relationship Id="rId30" Type="http://schemas.openxmlformats.org/officeDocument/2006/relationships/hyperlink" Target="http://jasonfoundation.com/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cf.hhs.gov/sites/default/files/otip/north_dakota_profile_efforts_to_combat_human_trafficking.pdf" TargetMode="External"/><Relationship Id="rId13" Type="http://schemas.openxmlformats.org/officeDocument/2006/relationships/hyperlink" Target="http://www.cawsnorthdakota.org/index.php/public-policy/state-laws/human-trafficking/" TargetMode="External"/><Relationship Id="rId18" Type="http://schemas.openxmlformats.org/officeDocument/2006/relationships/hyperlink" Target="https://www.ovc.gov/pubs/FederalHumanTraffickingStrategicPlan.pdf" TargetMode="External"/><Relationship Id="rId3" Type="http://schemas.openxmlformats.org/officeDocument/2006/relationships/hyperlink" Target="https://www.traffickingmatters.com/wp-content/uploads/state-reports/2018/2018%20Human%20Trafficking%20Report%20ND.pdf" TargetMode="External"/><Relationship Id="rId21" Type="http://schemas.openxmlformats.org/officeDocument/2006/relationships/hyperlink" Target="http://jasonfoundation.com/" TargetMode="External"/><Relationship Id="rId7" Type="http://schemas.openxmlformats.org/officeDocument/2006/relationships/hyperlink" Target="https://www.projectfuse.org/" TargetMode="External"/><Relationship Id="rId12" Type="http://schemas.openxmlformats.org/officeDocument/2006/relationships/hyperlink" Target="https://www.aclund.org/en/legislation/sb-2159-support-services-human-trafficking-victims" TargetMode="External"/><Relationship Id="rId17" Type="http://schemas.openxmlformats.org/officeDocument/2006/relationships/hyperlink" Target="https://www.usda.gov/media/blog/2016/12/22/usda-and-hhs-partnered-summer-help-human-trafficking-survivors-rural-and" TargetMode="External"/><Relationship Id="rId25" Type="http://schemas.openxmlformats.org/officeDocument/2006/relationships/image" Target="../media/image2.png"/><Relationship Id="rId2" Type="http://schemas.openxmlformats.org/officeDocument/2006/relationships/hyperlink" Target="https://sharedhope.org/PICframe9/reportcards/PIC_RC_2019_ND.pdf" TargetMode="External"/><Relationship Id="rId16" Type="http://schemas.openxmlformats.org/officeDocument/2006/relationships/hyperlink" Target="https://www.polarisproject.org/sites/default/files/2014-State-Ratings.pdf" TargetMode="External"/><Relationship Id="rId20" Type="http://schemas.openxmlformats.org/officeDocument/2006/relationships/hyperlink" Target="https://www.d2l.org/education/stewards-of-childre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ttorneygeneral.nd.gov/sites/ag/files/documents/2018-Report-AG-HTCommission.pdf" TargetMode="External"/><Relationship Id="rId11" Type="http://schemas.openxmlformats.org/officeDocument/2006/relationships/hyperlink" Target="https://und.edu/directory/nikki.berg" TargetMode="External"/><Relationship Id="rId24" Type="http://schemas.openxmlformats.org/officeDocument/2006/relationships/hyperlink" Target="https://childproofamerica.org/" TargetMode="External"/><Relationship Id="rId5" Type="http://schemas.openxmlformats.org/officeDocument/2006/relationships/hyperlink" Target="https://www.ndhttf.org/" TargetMode="External"/><Relationship Id="rId15" Type="http://schemas.openxmlformats.org/officeDocument/2006/relationships/hyperlink" Target="http://www.ndcatholic.org/archives/2/files/category-human-trafficking.html" TargetMode="External"/><Relationship Id="rId23" Type="http://schemas.openxmlformats.org/officeDocument/2006/relationships/hyperlink" Target="https://www.htlegalcenter.org/wp-content/uploads/Medical-Fact-Sheet-Human-Trafficking-and-Health-Care-Providers.pdf" TargetMode="External"/><Relationship Id="rId10" Type="http://schemas.openxmlformats.org/officeDocument/2006/relationships/hyperlink" Target="https://www.318project.org/about.html" TargetMode="External"/><Relationship Id="rId19" Type="http://schemas.openxmlformats.org/officeDocument/2006/relationships/hyperlink" Target="https://www.itemp.org/2016/trafficking-in-north-dakota-stats-lacking/" TargetMode="External"/><Relationship Id="rId4" Type="http://schemas.openxmlformats.org/officeDocument/2006/relationships/hyperlink" Target="https://humantraffickinghotline.org/state/north-dakota" TargetMode="External"/><Relationship Id="rId9" Type="http://schemas.openxmlformats.org/officeDocument/2006/relationships/hyperlink" Target="https://www.futureswithoutviolence.org/wp-content/uploads/NDHTTF-Indicator-Tool-Service-Map.pdf" TargetMode="External"/><Relationship Id="rId14" Type="http://schemas.openxmlformats.org/officeDocument/2006/relationships/hyperlink" Target="https://www.weareunseen.org/" TargetMode="External"/><Relationship Id="rId22" Type="http://schemas.openxmlformats.org/officeDocument/2006/relationships/hyperlink" Target="https://www.missingkids.org/NetSmartz" TargetMode="Externa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s://medicine.wright.edu/sites/medicine.wright.edu/files/uploads/0/article/Human-Trafficking-Problems-in-Ohio.pdf" TargetMode="External"/><Relationship Id="rId13" Type="http://schemas.openxmlformats.org/officeDocument/2006/relationships/hyperlink" Target="https://consultqd.clevelandclinic.org/educating-healthcare-providers-on-human-trafficking/" TargetMode="External"/><Relationship Id="rId18" Type="http://schemas.openxmlformats.org/officeDocument/2006/relationships/hyperlink" Target="https://www.nacc.org/wp-content/uploads/2019/02/Human-Trafficking-Protocol-1.pdf" TargetMode="External"/><Relationship Id="rId3" Type="http://schemas.openxmlformats.org/officeDocument/2006/relationships/hyperlink" Target="https://sharedhope.org/PICframe9/reportcards/PIC_RC_2019_OH.pdf" TargetMode="External"/><Relationship Id="rId21" Type="http://schemas.openxmlformats.org/officeDocument/2006/relationships/hyperlink" Target="https://www.d2l.org/education/stewards-of-children/" TargetMode="External"/><Relationship Id="rId7" Type="http://schemas.openxmlformats.org/officeDocument/2006/relationships/hyperlink" Target="https://youtu.be/5JC0y-I0K7o" TargetMode="External"/><Relationship Id="rId12" Type="http://schemas.openxmlformats.org/officeDocument/2006/relationships/hyperlink" Target="https://odh.ohio.gov/wps/portal/gov/odh/know-our-programs/sexual-assault-and-domestic-violence-prevention-program/school-nurses-human-trafficking-protocol" TargetMode="External"/><Relationship Id="rId17" Type="http://schemas.openxmlformats.org/officeDocument/2006/relationships/hyperlink" Target="https://humantrafficking.ohio.gov/links/HT-Child-Protocol.pdf" TargetMode="External"/><Relationship Id="rId25" Type="http://schemas.openxmlformats.org/officeDocument/2006/relationships/image" Target="../media/image2.png"/><Relationship Id="rId2" Type="http://schemas.openxmlformats.org/officeDocument/2006/relationships/hyperlink" Target="https://www.traffickingmatters.com/wp-content/uploads/state-reports/2018/2018%20Human%20Trafficking%20Report%20OH.pdf" TargetMode="External"/><Relationship Id="rId16" Type="http://schemas.openxmlformats.org/officeDocument/2006/relationships/hyperlink" Target="http://rjecempower.org/wp-content/uploads/2019/04/Symposium-Reference-Materials-288-pgs..pdf" TargetMode="External"/><Relationship Id="rId20" Type="http://schemas.openxmlformats.org/officeDocument/2006/relationships/hyperlink" Target="https://www.aha.org/education-events/creating-human-trafficking-victim-medical-safe-haven-resident-physician-educ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hioattorneygeneral.gov/HumanTrafficking" TargetMode="External"/><Relationship Id="rId11" Type="http://schemas.openxmlformats.org/officeDocument/2006/relationships/hyperlink" Target="https://odh.ohio.gov/wps/wcm/connect/gov/78328727-dbba-4446-ba20-7e6a5ad32306/Ohio+School+Nurse+Human+Trafficking+Protocol.pdf?MOD=AJPERES&amp;CONVERT_TO=url&amp;CACHEID=ROOTWORKSPACE.Z18_M1HGGIK0N0JO00QO9DDDDM3000-78328727-dbba-4446-ba20-7e6a5ad32306-moikpuw" TargetMode="External"/><Relationship Id="rId24" Type="http://schemas.openxmlformats.org/officeDocument/2006/relationships/hyperlink" Target="https://childproofamerica.org/" TargetMode="External"/><Relationship Id="rId5" Type="http://schemas.openxmlformats.org/officeDocument/2006/relationships/hyperlink" Target="https://www.pcsao.org/programs/human-trafficking" TargetMode="External"/><Relationship Id="rId15" Type="http://schemas.openxmlformats.org/officeDocument/2006/relationships/hyperlink" Target="https://www.csuohio.edu/news/addressing-human-trafficking-in-cleveland" TargetMode="External"/><Relationship Id="rId23" Type="http://schemas.openxmlformats.org/officeDocument/2006/relationships/hyperlink" Target="https://www.htlegalcenter.org/wp-content/uploads/Medical-Fact-Sheet-Human-Trafficking-and-Health-Care-Providers.pdf" TargetMode="External"/><Relationship Id="rId10" Type="http://schemas.openxmlformats.org/officeDocument/2006/relationships/hyperlink" Target="https://www.jpedhc.org/article/S0891-5245(14)00282-X/fulltext" TargetMode="External"/><Relationship Id="rId19" Type="http://schemas.openxmlformats.org/officeDocument/2006/relationships/hyperlink" Target="https://www.nacc.org/vision/march-april-2019/printed-protocols-help-staff-screen-for-trafficking-victims/" TargetMode="External"/><Relationship Id="rId4" Type="http://schemas.openxmlformats.org/officeDocument/2006/relationships/hyperlink" Target="https://humantrafficking.ohio.gov/" TargetMode="External"/><Relationship Id="rId9" Type="http://schemas.openxmlformats.org/officeDocument/2006/relationships/hyperlink" Target="https://www.npr.org/2019/10/07/767850332/a-pioneering-columbus-courtroom-helps-trafficking-victims-find-hope" TargetMode="External"/><Relationship Id="rId14" Type="http://schemas.openxmlformats.org/officeDocument/2006/relationships/hyperlink" Target="https://odh.ohio.gov/wps/portal/gov/odh/know-our-programs/sexual-assault-and-domestic-violence-prevention-program/human-trafficking" TargetMode="External"/><Relationship Id="rId22" Type="http://schemas.openxmlformats.org/officeDocument/2006/relationships/hyperlink" Target="http://jasonfoundation.com/" TargetMode="Externa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s://oklaw.org/resource/human-trafficking-3" TargetMode="External"/><Relationship Id="rId13" Type="http://schemas.openxmlformats.org/officeDocument/2006/relationships/hyperlink" Target="https://usiaht.org/news/category/states/oklahoma/" TargetMode="External"/><Relationship Id="rId18" Type="http://schemas.openxmlformats.org/officeDocument/2006/relationships/hyperlink" Target="https://www.thedragonflyhome.org/services/human-trafficking-shelter/" TargetMode="External"/><Relationship Id="rId26" Type="http://schemas.openxmlformats.org/officeDocument/2006/relationships/image" Target="../media/image2.png"/><Relationship Id="rId3" Type="http://schemas.openxmlformats.org/officeDocument/2006/relationships/hyperlink" Target="https://sharedhope.org/PICframe9/reportcards/PIC_RC_2019_OK.pdf" TargetMode="External"/><Relationship Id="rId21" Type="http://schemas.openxmlformats.org/officeDocument/2006/relationships/hyperlink" Target="https://www.viachristi.org/about-via-christi/mission/human-trafficking-initiative" TargetMode="External"/><Relationship Id="rId7" Type="http://schemas.openxmlformats.org/officeDocument/2006/relationships/hyperlink" Target="https://www.ok.gov/obndd/documents/HTTF%20-%20Resource%20Matrix%20Contact%20List%2003102014.pdf" TargetMode="External"/><Relationship Id="rId12" Type="http://schemas.openxmlformats.org/officeDocument/2006/relationships/hyperlink" Target="https://www.unitedwayokc.org/sites/default/files/files/Human%20Trafficking%20Vital%20Signs%202010.pdf" TargetMode="External"/><Relationship Id="rId17" Type="http://schemas.openxmlformats.org/officeDocument/2006/relationships/hyperlink" Target="https://apps.ok.gov/ocsw/Community_Conversations/Human_Trafficking/index.html" TargetMode="External"/><Relationship Id="rId25" Type="http://schemas.openxmlformats.org/officeDocument/2006/relationships/hyperlink" Target="https://childproofamerica.org/" TargetMode="External"/><Relationship Id="rId2" Type="http://schemas.openxmlformats.org/officeDocument/2006/relationships/hyperlink" Target="https://www.traffickingmatters.com/wp-content/uploads/state-reports/2018/2018%20Human%20Trafficking%20Report%20OK.pdf" TargetMode="External"/><Relationship Id="rId16" Type="http://schemas.openxmlformats.org/officeDocument/2006/relationships/hyperlink" Target="https://journalofethics.ama-assn.org/sites/journalofethics.ama-assn.org/files/2018-05/ecas4-1701.pdf" TargetMode="External"/><Relationship Id="rId20" Type="http://schemas.openxmlformats.org/officeDocument/2006/relationships/hyperlink" Target="https://www.viachristi.org/sites/default/files/pdf/about_us/HT/2017-0802%20Human%20Trafficking%20Card%20Generl%20Co-Branded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mantraffickinghotline.org/state/oklahoma" TargetMode="External"/><Relationship Id="rId11" Type="http://schemas.openxmlformats.org/officeDocument/2006/relationships/hyperlink" Target="https://beautifuldream.tv/human-trafficking/our-work-us/" TargetMode="External"/><Relationship Id="rId24" Type="http://schemas.openxmlformats.org/officeDocument/2006/relationships/hyperlink" Target="http://jasonfoundation.com/" TargetMode="External"/><Relationship Id="rId5" Type="http://schemas.openxmlformats.org/officeDocument/2006/relationships/hyperlink" Target="https://www.htlegalcenter.org/wp-content/uploads/Medical-Fact-Sheet-Human-Trafficking-and-Health-Care-Providers.pdf" TargetMode="External"/><Relationship Id="rId15" Type="http://schemas.openxmlformats.org/officeDocument/2006/relationships/hyperlink" Target="http://law.okcu.edu/wp-content/uploads/2018/09/OCULREV-Spring-2013-Kujawa-105-134.pdf" TargetMode="External"/><Relationship Id="rId23" Type="http://schemas.openxmlformats.org/officeDocument/2006/relationships/hyperlink" Target="https://digitalcommons.law.ou.edu/cgi/viewcontent.cgi?article=1038&amp;context=ailr" TargetMode="External"/><Relationship Id="rId10" Type="http://schemas.openxmlformats.org/officeDocument/2006/relationships/hyperlink" Target="https://www.nbint.org/" TargetMode="External"/><Relationship Id="rId19" Type="http://schemas.openxmlformats.org/officeDocument/2006/relationships/hyperlink" Target="https://www.dignityhealth.org/-/media/cm/media/documents/Human-Trafficking/Dignity%20Health_HTRP_SharedLearningsManual_170512.ashx" TargetMode="External"/><Relationship Id="rId4" Type="http://schemas.openxmlformats.org/officeDocument/2006/relationships/hyperlink" Target="https://www.d2l.org/education/stewards-of-children/" TargetMode="External"/><Relationship Id="rId9" Type="http://schemas.openxmlformats.org/officeDocument/2006/relationships/hyperlink" Target="https://www.thedragonflyhome.org/human-trafficking-oklahoma/staff/" TargetMode="External"/><Relationship Id="rId14" Type="http://schemas.openxmlformats.org/officeDocument/2006/relationships/hyperlink" Target="https://law.justia.com/codes/oklahoma/2017/title-21/section-21-748/" TargetMode="External"/><Relationship Id="rId22" Type="http://schemas.openxmlformats.org/officeDocument/2006/relationships/hyperlink" Target="https://www.viachristi.org/sites/default/files/pdf/about_us/HT/2017-0802%20Human%20Trafficking%20Card%20Pediatric.pdf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211info.org/search-resources/" TargetMode="External"/><Relationship Id="rId13" Type="http://schemas.openxmlformats.org/officeDocument/2006/relationships/hyperlink" Target="https://www.endslaverynow.org/oregonians-against-trafficking-humans-oath" TargetMode="External"/><Relationship Id="rId18" Type="http://schemas.openxmlformats.org/officeDocument/2006/relationships/hyperlink" Target="https://www.jbarj.org/about-us/" TargetMode="External"/><Relationship Id="rId26" Type="http://schemas.openxmlformats.org/officeDocument/2006/relationships/hyperlink" Target="https://www.nigc.gov/images/uploads/training/portland/4a-%20Human%20Trafficking%20Resources%20-%20Oregon%2005312017.pdf" TargetMode="External"/><Relationship Id="rId3" Type="http://schemas.openxmlformats.org/officeDocument/2006/relationships/hyperlink" Target="https://www.traffickingmatters.com/wp-content/uploads/state-reports/2018/2018%20Human%20Trafficking%20Report%20OR.pdf" TargetMode="External"/><Relationship Id="rId21" Type="http://schemas.openxmlformats.org/officeDocument/2006/relationships/hyperlink" Target="https://www.oregonrla.org/guardiangroup.html" TargetMode="External"/><Relationship Id="rId7" Type="http://schemas.openxmlformats.org/officeDocument/2006/relationships/hyperlink" Target="https://www.doj.state.or.us/crime-victims/victims-resources/other-resources/exploitation-and-sex-trafficking/" TargetMode="External"/><Relationship Id="rId12" Type="http://schemas.openxmlformats.org/officeDocument/2006/relationships/hyperlink" Target="https://www.youthendingslavery.org/portland.html" TargetMode="External"/><Relationship Id="rId17" Type="http://schemas.openxmlformats.org/officeDocument/2006/relationships/hyperlink" Target="http://www.myeasternoregon.com/2019/04/03/la-grande-fighting-human-trafficking/" TargetMode="External"/><Relationship Id="rId25" Type="http://schemas.openxmlformats.org/officeDocument/2006/relationships/hyperlink" Target="https://www.oregon.gov/oha/PH/HEALTHYPEOPLEFAMILIES/REPRODUCTIVESEXUALHEALTH/RESOURCES/Documents/Training_Presentations/2018-RHC-Meeting/ID-Human-Trafficking.pdf" TargetMode="External"/><Relationship Id="rId2" Type="http://schemas.openxmlformats.org/officeDocument/2006/relationships/hyperlink" Target="https://sharedhope.org/PICframe9/reportcards/PIC_RC_2019_OR.pdf" TargetMode="External"/><Relationship Id="rId16" Type="http://schemas.openxmlformats.org/officeDocument/2006/relationships/hyperlink" Target="https://www.portlandoregon.gov/police/65964" TargetMode="External"/><Relationship Id="rId20" Type="http://schemas.openxmlformats.org/officeDocument/2006/relationships/hyperlink" Target="https://www.ortrucking.org/truckers-against-trafficking" TargetMode="External"/><Relationship Id="rId29" Type="http://schemas.openxmlformats.org/officeDocument/2006/relationships/hyperlink" Target="http://jasonfoundation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mantraffickinghotline.org/sites/default/files/OR-2018-State-Report.pdf" TargetMode="External"/><Relationship Id="rId11" Type="http://schemas.openxmlformats.org/officeDocument/2006/relationships/hyperlink" Target="https://www.acf.hhs.gov/sites/default/files/otip/oregon_profile_efforts_to_combat_human_trafficking.pdf" TargetMode="External"/><Relationship Id="rId24" Type="http://schemas.openxmlformats.org/officeDocument/2006/relationships/hyperlink" Target="https://willamette.edu/law/pdf/hrc/trafficking-report.pdf" TargetMode="External"/><Relationship Id="rId5" Type="http://schemas.openxmlformats.org/officeDocument/2006/relationships/hyperlink" Target="https://www.d2l.org/education/stewards-of-children/" TargetMode="External"/><Relationship Id="rId15" Type="http://schemas.openxmlformats.org/officeDocument/2006/relationships/hyperlink" Target="https://www.catholiccharitiesoregon.org/services/migration-services/anti-human-trafficking-services/" TargetMode="External"/><Relationship Id="rId23" Type="http://schemas.openxmlformats.org/officeDocument/2006/relationships/hyperlink" Target="https://www.sicv.org/human-trafficking.html" TargetMode="External"/><Relationship Id="rId28" Type="http://schemas.openxmlformats.org/officeDocument/2006/relationships/hyperlink" Target="https://www.futureswithoutviolence.org/wp-content/uploads/Resource-List-on-HT-Trafficking.pdf" TargetMode="External"/><Relationship Id="rId10" Type="http://schemas.openxmlformats.org/officeDocument/2006/relationships/hyperlink" Target="https://www.usccr.gov/pubs/2019/02-11-Human-Trafficking-Oregon.pdf" TargetMode="External"/><Relationship Id="rId19" Type="http://schemas.openxmlformats.org/officeDocument/2006/relationships/hyperlink" Target="https://www.ics-law.org/services/anti-trafficking/" TargetMode="External"/><Relationship Id="rId31" Type="http://schemas.openxmlformats.org/officeDocument/2006/relationships/image" Target="../media/image2.png"/><Relationship Id="rId4" Type="http://schemas.openxmlformats.org/officeDocument/2006/relationships/hyperlink" Target="https://www.htlegalcenter.org/wp-content/uploads/Medical-Fact-Sheet-Human-Trafficking-and-Health-Care-Providers.pdf" TargetMode="External"/><Relationship Id="rId9" Type="http://schemas.openxmlformats.org/officeDocument/2006/relationships/hyperlink" Target="https://www.tualatinoregon.gov/police/human-sex-trafficking-facts-warning-signs" TargetMode="External"/><Relationship Id="rId14" Type="http://schemas.openxmlformats.org/officeDocument/2006/relationships/hyperlink" Target="https://sites.google.com/multco.us/trafficking/home" TargetMode="External"/><Relationship Id="rId22" Type="http://schemas.openxmlformats.org/officeDocument/2006/relationships/hyperlink" Target="http://redemptionridge.org/" TargetMode="External"/><Relationship Id="rId27" Type="http://schemas.openxmlformats.org/officeDocument/2006/relationships/hyperlink" Target="https://occv.org/wp-content/uploads/2011/04/HumanTraffickingGroups.pdf" TargetMode="External"/><Relationship Id="rId30" Type="http://schemas.openxmlformats.org/officeDocument/2006/relationships/hyperlink" Target="https://childproofamerica.org/" TargetMode="Externa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ovc.gov/library/healing-journey.html" TargetMode="External"/><Relationship Id="rId18" Type="http://schemas.openxmlformats.org/officeDocument/2006/relationships/hyperlink" Target="https://www.justice.gov/ovw/page/file/998081/download" TargetMode="External"/><Relationship Id="rId26" Type="http://schemas.openxmlformats.org/officeDocument/2006/relationships/hyperlink" Target="https://mdedge-files-live.s3.us-east-2.amazonaws.com/files/s3fs-public/Document/June-2018/OBGM0300722_Tracy.PDF" TargetMode="External"/><Relationship Id="rId3" Type="http://schemas.openxmlformats.org/officeDocument/2006/relationships/hyperlink" Target="https://sharedhope.org/PICframe9/reportcards/PIC_RC_2019_AK.pdf" TargetMode="External"/><Relationship Id="rId21" Type="http://schemas.openxmlformats.org/officeDocument/2006/relationships/hyperlink" Target="http://www.ncai.org/policy-research-center/research-data/prc-publications/TraffickingBrief.pdf" TargetMode="External"/><Relationship Id="rId34" Type="http://schemas.openxmlformats.org/officeDocument/2006/relationships/image" Target="../media/image2.png"/><Relationship Id="rId7" Type="http://schemas.openxmlformats.org/officeDocument/2006/relationships/hyperlink" Target="https://www.acf.hhs.gov/sites/default/files/otip/alaska_profile_efforts_to_combat_human_trafficking.pdf" TargetMode="External"/><Relationship Id="rId12" Type="http://schemas.openxmlformats.org/officeDocument/2006/relationships/hyperlink" Target="http://sextraffickingalaska.com/" TargetMode="External"/><Relationship Id="rId17" Type="http://schemas.openxmlformats.org/officeDocument/2006/relationships/hyperlink" Target="https://www.covenanthouse.org/homeless-shelters/anchorage-alaska" TargetMode="External"/><Relationship Id="rId25" Type="http://schemas.openxmlformats.org/officeDocument/2006/relationships/hyperlink" Target="https://www.gao.gov/assets/690/686051.pdf" TargetMode="External"/><Relationship Id="rId33" Type="http://schemas.openxmlformats.org/officeDocument/2006/relationships/hyperlink" Target="https://childproofamerica.org/" TargetMode="External"/><Relationship Id="rId2" Type="http://schemas.openxmlformats.org/officeDocument/2006/relationships/hyperlink" Target="https://humantraffickinghotline.org/sites/default/files/AK-2018-State-Report.pdf" TargetMode="External"/><Relationship Id="rId16" Type="http://schemas.openxmlformats.org/officeDocument/2006/relationships/hyperlink" Target="http://www.daughtersofcharity.com/advocacy/human-trafficking/" TargetMode="External"/><Relationship Id="rId20" Type="http://schemas.openxmlformats.org/officeDocument/2006/relationships/hyperlink" Target="https://www.niwrc.org/document-type/sex-trafficking" TargetMode="External"/><Relationship Id="rId29" Type="http://schemas.openxmlformats.org/officeDocument/2006/relationships/hyperlink" Target="https://digitalcommons.usu.edu/cgi/viewcontent.cgi?article=1110&amp;context=kicji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tlegalcenter.org/wp-content/uploads/Medical-Fact-Sheet-Human-Trafficking-and-Health-Care-Providers.pdf" TargetMode="External"/><Relationship Id="rId11" Type="http://schemas.openxmlformats.org/officeDocument/2006/relationships/hyperlink" Target="https://www.akijp.org/immigration-legal-assistance/human-trafficking/" TargetMode="External"/><Relationship Id="rId24" Type="http://schemas.openxmlformats.org/officeDocument/2006/relationships/hyperlink" Target="https://usiaht.org/news/category/states/alaska/" TargetMode="External"/><Relationship Id="rId32" Type="http://schemas.openxmlformats.org/officeDocument/2006/relationships/hyperlink" Target="http://jasonfoundation.com/" TargetMode="External"/><Relationship Id="rId5" Type="http://schemas.openxmlformats.org/officeDocument/2006/relationships/hyperlink" Target="https://www.d2l.org/education/stewards-of-children/" TargetMode="External"/><Relationship Id="rId15" Type="http://schemas.openxmlformats.org/officeDocument/2006/relationships/hyperlink" Target="https://alaska.salvationarmy.org/" TargetMode="External"/><Relationship Id="rId23" Type="http://schemas.openxmlformats.org/officeDocument/2006/relationships/hyperlink" Target="https://www.indian-affairs.org/reports.html" TargetMode="External"/><Relationship Id="rId28" Type="http://schemas.openxmlformats.org/officeDocument/2006/relationships/hyperlink" Target="https://alaskalawhelp.org/organization/alaska-institute-for-justice?ref=5FBSl" TargetMode="External"/><Relationship Id="rId10" Type="http://schemas.openxmlformats.org/officeDocument/2006/relationships/hyperlink" Target="https://www.alaskapublic.org/2017/08/15/anchorage-partners-with-dhs-on-human-trafficking/" TargetMode="External"/><Relationship Id="rId19" Type="http://schemas.openxmlformats.org/officeDocument/2006/relationships/hyperlink" Target="https://www.murkowski.senate.gov/imo/media/doc/Not%20Invisible%20Act.pdf" TargetMode="External"/><Relationship Id="rId31" Type="http://schemas.openxmlformats.org/officeDocument/2006/relationships/hyperlink" Target="https://www.strongheartshelpline.org/" TargetMode="External"/><Relationship Id="rId4" Type="http://schemas.openxmlformats.org/officeDocument/2006/relationships/hyperlink" Target="https://www.traffickingmatters.com/wp-content/uploads/state-reports/2018/2018%20Human%20Trafficking%20Report%20AK.pdf" TargetMode="External"/><Relationship Id="rId9" Type="http://schemas.openxmlformats.org/officeDocument/2006/relationships/hyperlink" Target="https://www.youtube.com/watch?v=fPrRyMdA56w#action=share" TargetMode="External"/><Relationship Id="rId14" Type="http://schemas.openxmlformats.org/officeDocument/2006/relationships/hyperlink" Target="https://www.niwrc.org/.../state-of-alaska-task-force-on-the-crime-of-human-trafficking" TargetMode="External"/><Relationship Id="rId22" Type="http://schemas.openxmlformats.org/officeDocument/2006/relationships/hyperlink" Target="https://www.judges.org/wp-content/uploads/Human-Trafficking-in-Indian-Country.pdf" TargetMode="External"/><Relationship Id="rId27" Type="http://schemas.openxmlformats.org/officeDocument/2006/relationships/hyperlink" Target="http://www.law.state.ak.us/pdf/admin/021513-TaskForceFinalReport.pdf" TargetMode="External"/><Relationship Id="rId30" Type="http://schemas.openxmlformats.org/officeDocument/2006/relationships/hyperlink" Target="http://www.anaeastern.com/wp-content/uploads/2018/02/ANA-Human-Trafficking-IM-2018-01-23.pdf" TargetMode="External"/><Relationship Id="rId8" Type="http://schemas.openxmlformats.org/officeDocument/2006/relationships/hyperlink" Target="https://www.pricelessalaska.org/" TargetMode="Externa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orh.psu.edu/wp-content/uploads/bsk-pdf-manager/2019/10/Human-Trafficking-Resources.pdf" TargetMode="External"/><Relationship Id="rId13" Type="http://schemas.openxmlformats.org/officeDocument/2006/relationships/hyperlink" Target="https://pcar.org/sites/default/files/pages-pdf/the_intersection_between_prostitution_and_sexual_violence.pdf" TargetMode="External"/><Relationship Id="rId18" Type="http://schemas.openxmlformats.org/officeDocument/2006/relationships/hyperlink" Target="http://jasonfoundation.com/" TargetMode="External"/><Relationship Id="rId3" Type="http://schemas.openxmlformats.org/officeDocument/2006/relationships/hyperlink" Target="https://pcv.pccd.pa.gov/empowering-the-victim/Pages/Human-Trafficking.aspx" TargetMode="External"/><Relationship Id="rId21" Type="http://schemas.openxmlformats.org/officeDocument/2006/relationships/image" Target="../media/image2.png"/><Relationship Id="rId7" Type="http://schemas.openxmlformats.org/officeDocument/2006/relationships/hyperlink" Target="https://dbhids.org/human-trafficking" TargetMode="External"/><Relationship Id="rId12" Type="http://schemas.openxmlformats.org/officeDocument/2006/relationships/hyperlink" Target="https://www.usnews.com/news/best-states/pennsylvania/articles/2019-08-31/justice-elusive-in-world-of-sex-trafficking" TargetMode="External"/><Relationship Id="rId17" Type="http://schemas.openxmlformats.org/officeDocument/2006/relationships/hyperlink" Target="https://www.d2l.org/education/stewards-of-children/" TargetMode="External"/><Relationship Id="rId2" Type="http://schemas.openxmlformats.org/officeDocument/2006/relationships/hyperlink" Target="https://www.legis.state.pa.us/cfdocs/legis/LI/consCheck.cfm?txtType=HTM&amp;ttl=18&amp;div=0&amp;chpt=30" TargetMode="External"/><Relationship Id="rId16" Type="http://schemas.openxmlformats.org/officeDocument/2006/relationships/hyperlink" Target="https://nimby.me/pa-county-coalitions/" TargetMode="External"/><Relationship Id="rId20" Type="http://schemas.openxmlformats.org/officeDocument/2006/relationships/hyperlink" Target="https://childproofameric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ovabucks.org/projects/bucks-coalition-against-trafficking/bcat-pennsylvania-coalitions/" TargetMode="External"/><Relationship Id="rId11" Type="http://schemas.openxmlformats.org/officeDocument/2006/relationships/hyperlink" Target="https://www.haponline.org/Newsroom/News/ID/4949/American-Hospital-Association-Names-Human-Trafficking-a-Key-Focus-for-2019-Anti-violence-Initiative" TargetMode="External"/><Relationship Id="rId5" Type="http://schemas.openxmlformats.org/officeDocument/2006/relationships/hyperlink" Target="https://www.penndot.gov/about-us/media/human-trafficking/Pages/default.aspx" TargetMode="External"/><Relationship Id="rId15" Type="http://schemas.openxmlformats.org/officeDocument/2006/relationships/hyperlink" Target="https://www.acf.hhs.gov/sites/default/files/otip/pennsylvania_profile_efforts_to_combat_human_trafficking.pdf" TargetMode="External"/><Relationship Id="rId10" Type="http://schemas.openxmlformats.org/officeDocument/2006/relationships/hyperlink" Target="https://sharedhope.org/PICframe9/reportcards/PIC_RC_2019_PA.pdf" TargetMode="External"/><Relationship Id="rId19" Type="http://schemas.openxmlformats.org/officeDocument/2006/relationships/hyperlink" Target="https://www.htlegalcenter.org/wp-content/uploads/Medical-Fact-Sheet-Human-Trafficking-and-Health-Care-Providers.pdf" TargetMode="External"/><Relationship Id="rId4" Type="http://schemas.openxmlformats.org/officeDocument/2006/relationships/hyperlink" Target="https://humantraffickinghotline.org/state/pennsylvania" TargetMode="External"/><Relationship Id="rId9" Type="http://schemas.openxmlformats.org/officeDocument/2006/relationships/hyperlink" Target="https://www.traffickingmatters.com/wp-content/uploads/state-reports/2018/2018%20Human%20Trafficking%20Report%20PA.pdf" TargetMode="External"/><Relationship Id="rId14" Type="http://schemas.openxmlformats.org/officeDocument/2006/relationships/hyperlink" Target="https://wjactv.com/news/local/project-pa-60-of-sex-human-trafficking-victims-once-involved-in-foster-care-system-02-21-2019" TargetMode="Externa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justice.gov/usao-ri/pr/sex-trafficking-law-enforcement-task-force-highlighted-during-national-slavery-and-human" TargetMode="External"/><Relationship Id="rId13" Type="http://schemas.openxmlformats.org/officeDocument/2006/relationships/hyperlink" Target="https://ctri.salvationarmy.org/SNE/news/Salvation-Army-Anti-Human-Trafficking-Program-Expands-in-Connecticut" TargetMode="External"/><Relationship Id="rId18" Type="http://schemas.openxmlformats.org/officeDocument/2006/relationships/hyperlink" Target="https://www.d2l.org/education/stewards-of-children/" TargetMode="External"/><Relationship Id="rId3" Type="http://schemas.openxmlformats.org/officeDocument/2006/relationships/hyperlink" Target="https://www.traffickingmatters.com/wp-content/uploads/state-reports/2018/2018%20Human%20Trafficking%20Report%20RI.pdf" TargetMode="External"/><Relationship Id="rId21" Type="http://schemas.openxmlformats.org/officeDocument/2006/relationships/hyperlink" Target="https://childproofamerica.org/" TargetMode="External"/><Relationship Id="rId7" Type="http://schemas.openxmlformats.org/officeDocument/2006/relationships/hyperlink" Target="https://humantraffickinghotline.org/state/rhode-island" TargetMode="External"/><Relationship Id="rId12" Type="http://schemas.openxmlformats.org/officeDocument/2006/relationships/hyperlink" Target="http://www.dayoneri.org/get-informed/csec-commercial-sexual-exploitation-children" TargetMode="External"/><Relationship Id="rId17" Type="http://schemas.openxmlformats.org/officeDocument/2006/relationships/hyperlink" Target="https://law.justia.com/codes/rhode-island/2012/title-11/chapter-11-67/chapter-11-67-7" TargetMode="External"/><Relationship Id="rId2" Type="http://schemas.openxmlformats.org/officeDocument/2006/relationships/hyperlink" Target="https://sharedhope.org/PICframe9/reportcards/PIC_RC_2019_RI.pdf" TargetMode="External"/><Relationship Id="rId16" Type="http://schemas.openxmlformats.org/officeDocument/2006/relationships/hyperlink" Target="https://www.brown.edu/initiatives/slavery-and-justice/anti-trafficking-industrial-complex" TargetMode="External"/><Relationship Id="rId20" Type="http://schemas.openxmlformats.org/officeDocument/2006/relationships/hyperlink" Target="https://www.htlegalcenter.org/wp-content/uploads/Medical-Fact-Sheet-Human-Trafficking-and-Health-Care-Provider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cyf.ri.gov/policyregs/protecting_and_identifying_victims_of_sex_trafficking_print.htm" TargetMode="External"/><Relationship Id="rId11" Type="http://schemas.openxmlformats.org/officeDocument/2006/relationships/hyperlink" Target="http://www.dayoneri.org/sites/default/files/site-content/CSEC%20protocol%20one%20page%20final.pdf" TargetMode="External"/><Relationship Id="rId5" Type="http://schemas.openxmlformats.org/officeDocument/2006/relationships/hyperlink" Target="https://www.helplineri.com/human-trafficking" TargetMode="External"/><Relationship Id="rId15" Type="http://schemas.openxmlformats.org/officeDocument/2006/relationships/hyperlink" Target="http://rimed.org/rimedicaljournal/2016/09/2016-09-27-adolescent-barron.pdf" TargetMode="External"/><Relationship Id="rId10" Type="http://schemas.openxmlformats.org/officeDocument/2006/relationships/hyperlink" Target="http://www.ncsl.org/Portals/1/Documents/cj/Admin_Cooperation.pdf" TargetMode="External"/><Relationship Id="rId19" Type="http://schemas.openxmlformats.org/officeDocument/2006/relationships/hyperlink" Target="http://jasonfoundation.com/" TargetMode="External"/><Relationship Id="rId4" Type="http://schemas.openxmlformats.org/officeDocument/2006/relationships/hyperlink" Target="https://www.acf.hhs.gov/sites/default/files/otip/rhode_island_profile_efforts_to_combat_human_trafficking.pdf" TargetMode="External"/><Relationship Id="rId9" Type="http://schemas.openxmlformats.org/officeDocument/2006/relationships/hyperlink" Target="https://www.justice.gov/usao-ri/file/883361/download" TargetMode="External"/><Relationship Id="rId14" Type="http://schemas.openxmlformats.org/officeDocument/2006/relationships/hyperlink" Target="https://www.researchgate.net/publication/304575674_Analysis_of_Human_Trafficking_Cases_in_Rhode_Island_2009-2013" TargetMode="External"/><Relationship Id="rId22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jasmineroad.org/" TargetMode="External"/><Relationship Id="rId18" Type="http://schemas.openxmlformats.org/officeDocument/2006/relationships/hyperlink" Target="https://www.salvationarmycarolinas.org/wakecounty/programs/social-ministries/project-fight/" TargetMode="External"/><Relationship Id="rId26" Type="http://schemas.openxmlformats.org/officeDocument/2006/relationships/hyperlink" Target="http://humantrafficking.scag.gov/what-we-do/" TargetMode="External"/><Relationship Id="rId3" Type="http://schemas.openxmlformats.org/officeDocument/2006/relationships/hyperlink" Target="https://www.traffickingmatters.com/wp-content/uploads/state-reports/2018/2018%20Human%20Trafficking%20Report%20SC.pdf" TargetMode="External"/><Relationship Id="rId21" Type="http://schemas.openxmlformats.org/officeDocument/2006/relationships/hyperlink" Target="http://pafcaf.org/sites/default/files/2017%20South%20Carolina%20Human%20Trafficking%20Task%20Force%20Annual%20Report%20-%20Final%20Draft%20%2801560335xD2C78%29.pdf" TargetMode="External"/><Relationship Id="rId7" Type="http://schemas.openxmlformats.org/officeDocument/2006/relationships/hyperlink" Target="http://www.sccadvasa.org/human-trafficking/" TargetMode="External"/><Relationship Id="rId12" Type="http://schemas.openxmlformats.org/officeDocument/2006/relationships/hyperlink" Target="http://www.scag.gov/human-trafficking" TargetMode="External"/><Relationship Id="rId17" Type="http://schemas.openxmlformats.org/officeDocument/2006/relationships/hyperlink" Target="https://miraclehill.org/" TargetMode="External"/><Relationship Id="rId25" Type="http://schemas.openxmlformats.org/officeDocument/2006/relationships/hyperlink" Target="https://drive.google.com/file/d/0B55YiBB2s1krOEoweVNuZ01RTEk/view" TargetMode="External"/><Relationship Id="rId33" Type="http://schemas.openxmlformats.org/officeDocument/2006/relationships/image" Target="../media/image2.png"/><Relationship Id="rId2" Type="http://schemas.openxmlformats.org/officeDocument/2006/relationships/hyperlink" Target="https://sharedhope.org/PICframe9/reportcards/PIC_RC_2019_SC.pdf" TargetMode="External"/><Relationship Id="rId16" Type="http://schemas.openxmlformats.org/officeDocument/2006/relationships/hyperlink" Target="https://miraclehill.org/homeless-a-prime-target-for-sex-trafficking/jasmineroad.org" TargetMode="External"/><Relationship Id="rId20" Type="http://schemas.openxmlformats.org/officeDocument/2006/relationships/hyperlink" Target="https://www.nursingald.com/uploads/publication/pdf/1655/South_Carolina_Nurse_4_18.pdf" TargetMode="External"/><Relationship Id="rId29" Type="http://schemas.openxmlformats.org/officeDocument/2006/relationships/hyperlink" Target="https://schoolbehavioralhealth.org/basc/resourc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tlegalcenter.org/wp-content/uploads/Medical-Fact-Sheet-Human-Trafficking-and-Health-Care-Providers.pdf" TargetMode="External"/><Relationship Id="rId11" Type="http://schemas.openxmlformats.org/officeDocument/2006/relationships/hyperlink" Target="https://humantrafficking.scag.gov/wp-content/uploads/2019/01/2018-HT-Task-Force-Annual-Report.pdf" TargetMode="External"/><Relationship Id="rId24" Type="http://schemas.openxmlformats.org/officeDocument/2006/relationships/hyperlink" Target="http://humantrafficking.scag.gov/resources/" TargetMode="External"/><Relationship Id="rId32" Type="http://schemas.openxmlformats.org/officeDocument/2006/relationships/hyperlink" Target="https://childproofamerica.org/" TargetMode="External"/><Relationship Id="rId5" Type="http://schemas.openxmlformats.org/officeDocument/2006/relationships/hyperlink" Target="https://www.d2l.org/education/stewards-of-children/" TargetMode="External"/><Relationship Id="rId15" Type="http://schemas.openxmlformats.org/officeDocument/2006/relationships/hyperlink" Target="https://miraclehill.org/homeless-a-prime-target-for-sex-trafficking/" TargetMode="External"/><Relationship Id="rId23" Type="http://schemas.openxmlformats.org/officeDocument/2006/relationships/hyperlink" Target="https://www.acf.hhs.gov/archive/otip/resource/fact-sheet-labor-trafficking-english" TargetMode="External"/><Relationship Id="rId28" Type="http://schemas.openxmlformats.org/officeDocument/2006/relationships/hyperlink" Target="https://www.youtube.com/watch?v=4-tcKYx24aA&amp;feature=youtu.be" TargetMode="External"/><Relationship Id="rId10" Type="http://schemas.openxmlformats.org/officeDocument/2006/relationships/hyperlink" Target="https://usiaht.org/news/category/states/south-carolina/" TargetMode="External"/><Relationship Id="rId19" Type="http://schemas.openxmlformats.org/officeDocument/2006/relationships/hyperlink" Target="https://www.ahla.com/sites/default/files/Unpacking%20Human%20Trafficking-v4.pdf" TargetMode="External"/><Relationship Id="rId31" Type="http://schemas.openxmlformats.org/officeDocument/2006/relationships/hyperlink" Target="http://jasonfoundation.com/" TargetMode="External"/><Relationship Id="rId4" Type="http://schemas.openxmlformats.org/officeDocument/2006/relationships/hyperlink" Target="https://humantraffickinghotline.org/state/south-carolina" TargetMode="External"/><Relationship Id="rId9" Type="http://schemas.openxmlformats.org/officeDocument/2006/relationships/hyperlink" Target="https://www.acf.hhs.gov/sites/default/files/otip/south_carolina_profile_efforts_to_combat_human_trafficking.pdf" TargetMode="External"/><Relationship Id="rId14" Type="http://schemas.openxmlformats.org/officeDocument/2006/relationships/hyperlink" Target="https://www.scstatehouse.gov/sess123_2019-2020/bills/188.htm" TargetMode="External"/><Relationship Id="rId22" Type="http://schemas.openxmlformats.org/officeDocument/2006/relationships/hyperlink" Target="https://www.acf.hhs.gov/otip/resource/fshumantrafficking" TargetMode="External"/><Relationship Id="rId27" Type="http://schemas.openxmlformats.org/officeDocument/2006/relationships/hyperlink" Target="https://www.ncbi.nlm.nih.gov/pubmed/31356251" TargetMode="External"/><Relationship Id="rId30" Type="http://schemas.openxmlformats.org/officeDocument/2006/relationships/hyperlink" Target="https://www.futureswithoutviolence.org/wp-content/uploads/Resources-on-Anti-Human-Trafficking-Eletronic-Links-by-Topic-2019.pdf" TargetMode="External"/><Relationship Id="rId8" Type="http://schemas.openxmlformats.org/officeDocument/2006/relationships/hyperlink" Target="https://www.lighthouseforlife.org/" TargetMode="External"/></Relationships>
</file>

<file path=ppt/slides/_rels/slide43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pathfindercenter.org/" TargetMode="External"/><Relationship Id="rId18" Type="http://schemas.openxmlformats.org/officeDocument/2006/relationships/hyperlink" Target="https://www.rapidcitydiocese.org/human-trafficking/" TargetMode="External"/><Relationship Id="rId26" Type="http://schemas.openxmlformats.org/officeDocument/2006/relationships/hyperlink" Target="https://polarisproject.org/human-trafficking-and-health-care-industry" TargetMode="External"/><Relationship Id="rId3" Type="http://schemas.openxmlformats.org/officeDocument/2006/relationships/hyperlink" Target="https://www.traffickingmatters.com/wp-content/uploads/state-reports/2018/2018%20Human%20Trafficking%20Report%20SD.pdf" TargetMode="External"/><Relationship Id="rId21" Type="http://schemas.openxmlformats.org/officeDocument/2006/relationships/hyperlink" Target="https://siouxlandagainsttrafficking.org/" TargetMode="External"/><Relationship Id="rId34" Type="http://schemas.openxmlformats.org/officeDocument/2006/relationships/image" Target="../media/image2.png"/><Relationship Id="rId7" Type="http://schemas.openxmlformats.org/officeDocument/2006/relationships/hyperlink" Target="https://www.acf.hhs.gov/sites/default/files/otip/south_dakota_profile_efforts_to_combat_human_trafficking.pdf" TargetMode="External"/><Relationship Id="rId12" Type="http://schemas.openxmlformats.org/officeDocument/2006/relationships/hyperlink" Target="http://rallyforthechallenge.com/resources/" TargetMode="External"/><Relationship Id="rId17" Type="http://schemas.openxmlformats.org/officeDocument/2006/relationships/hyperlink" Target="https://www.jtvf.org/assets/docs/uploads/convening-docs/2015-05-convening/west-river-human-trafficking-task-force.pdf" TargetMode="External"/><Relationship Id="rId25" Type="http://schemas.openxmlformats.org/officeDocument/2006/relationships/hyperlink" Target="https://chssd.org/prevention/training-events/kks-training-menu" TargetMode="External"/><Relationship Id="rId33" Type="http://schemas.openxmlformats.org/officeDocument/2006/relationships/hyperlink" Target="https://childproofamerica.org/" TargetMode="External"/><Relationship Id="rId2" Type="http://schemas.openxmlformats.org/officeDocument/2006/relationships/hyperlink" Target="https://humantraffickinghotline.org/state/south-dakota" TargetMode="External"/><Relationship Id="rId16" Type="http://schemas.openxmlformats.org/officeDocument/2006/relationships/hyperlink" Target="https://pages.nativehope.org/south-dakota-trafficking-stats" TargetMode="External"/><Relationship Id="rId20" Type="http://schemas.openxmlformats.org/officeDocument/2006/relationships/hyperlink" Target="https://www.fletc.gov/press-release/2019/09/24/fletc-human-trafficking-training%E2%80%93-aberdeen-south-dakota" TargetMode="External"/><Relationship Id="rId29" Type="http://schemas.openxmlformats.org/officeDocument/2006/relationships/hyperlink" Target="https://www.acf.hhs.gov/sites/default/files/otip/fact_sheet_on_efforts_to_combat_human_trafficking_in_nativ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tlegalcenter.org/wp-content/uploads/Medical-Fact-Sheet-Human-Trafficking-and-Health-Care-Providers.pdf" TargetMode="External"/><Relationship Id="rId11" Type="http://schemas.openxmlformats.org/officeDocument/2006/relationships/hyperlink" Target="https://www.sdcedsv.org/information/whatissextrafficking/" TargetMode="External"/><Relationship Id="rId24" Type="http://schemas.openxmlformats.org/officeDocument/2006/relationships/hyperlink" Target="https://www.ahla.com/sites/default/files/Unpacking%20Human%20Trafficking-v4.pdf" TargetMode="External"/><Relationship Id="rId32" Type="http://schemas.openxmlformats.org/officeDocument/2006/relationships/hyperlink" Target="http://jasonfoundation.com/" TargetMode="External"/><Relationship Id="rId5" Type="http://schemas.openxmlformats.org/officeDocument/2006/relationships/hyperlink" Target="https://www.d2l.org/education/stewards-of-children/" TargetMode="External"/><Relationship Id="rId15" Type="http://schemas.openxmlformats.org/officeDocument/2006/relationships/hyperlink" Target="https://sharedhope.org/2018/11/14/partnership-in-south-dakota/" TargetMode="External"/><Relationship Id="rId23" Type="http://schemas.openxmlformats.org/officeDocument/2006/relationships/hyperlink" Target="https://centralusa.salvationarmy.org/western/safe-t/" TargetMode="External"/><Relationship Id="rId28" Type="http://schemas.openxmlformats.org/officeDocument/2006/relationships/hyperlink" Target="https://www.judges.org/wp-content/uploads/Human-Trafficking-in-Indian-Country.pdf" TargetMode="External"/><Relationship Id="rId10" Type="http://schemas.openxmlformats.org/officeDocument/2006/relationships/hyperlink" Target="http://livewellsiouxfalls.org/feel-well/sexual-health/sex-trafficking" TargetMode="External"/><Relationship Id="rId19" Type="http://schemas.openxmlformats.org/officeDocument/2006/relationships/hyperlink" Target="https://www.artemishouse.org/sex-trafficking" TargetMode="External"/><Relationship Id="rId31" Type="http://schemas.openxmlformats.org/officeDocument/2006/relationships/hyperlink" Target="http://www.ncai.org/policy-research-center/research-data/prc-publications/TraffickingBrief.pdf" TargetMode="External"/><Relationship Id="rId4" Type="http://schemas.openxmlformats.org/officeDocument/2006/relationships/hyperlink" Target="https://sharedhope.org/PICframe9/reportcards/PIC_RC_2019_SD.pdf" TargetMode="External"/><Relationship Id="rId9" Type="http://schemas.openxmlformats.org/officeDocument/2006/relationships/hyperlink" Target="https://calltofreedom.org/" TargetMode="External"/><Relationship Id="rId14" Type="http://schemas.openxmlformats.org/officeDocument/2006/relationships/hyperlink" Target="http://rallyforthechallenge.com/" TargetMode="External"/><Relationship Id="rId22" Type="http://schemas.openxmlformats.org/officeDocument/2006/relationships/hyperlink" Target="https://freedomsjourney.us/" TargetMode="External"/><Relationship Id="rId27" Type="http://schemas.openxmlformats.org/officeDocument/2006/relationships/hyperlink" Target="https://healtrafficking.org/medical-literature/" TargetMode="External"/><Relationship Id="rId30" Type="http://schemas.openxmlformats.org/officeDocument/2006/relationships/hyperlink" Target="https://www.justice.gov/ovw/page/file/998081/download" TargetMode="External"/><Relationship Id="rId8" Type="http://schemas.openxmlformats.org/officeDocument/2006/relationships/hyperlink" Target="https://dps.sd.gov/victims-services/victims-assistance-program/human-trafficking" TargetMode="Externa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ndslaverytn.org/aftercare" TargetMode="External"/><Relationship Id="rId13" Type="http://schemas.openxmlformats.org/officeDocument/2006/relationships/hyperlink" Target="http://tnantislaveryalliance.org/human-trafficking-defined/" TargetMode="External"/><Relationship Id="rId18" Type="http://schemas.openxmlformats.org/officeDocument/2006/relationships/hyperlink" Target="https://www.jasmineroad.org/programs/index.html" TargetMode="External"/><Relationship Id="rId26" Type="http://schemas.openxmlformats.org/officeDocument/2006/relationships/hyperlink" Target="https://childproofamerica.org/" TargetMode="External"/><Relationship Id="rId3" Type="http://schemas.openxmlformats.org/officeDocument/2006/relationships/hyperlink" Target="https://sharedhope.org/PICframe9/reportcards/PIC_RC_2019_TN.pdf" TargetMode="External"/><Relationship Id="rId21" Type="http://schemas.openxmlformats.org/officeDocument/2006/relationships/hyperlink" Target="https://legiscan.com/TN/text/SB0826/2019" TargetMode="External"/><Relationship Id="rId7" Type="http://schemas.openxmlformats.org/officeDocument/2006/relationships/hyperlink" Target="https://humantraffickinghotline.org/state/tennessee" TargetMode="External"/><Relationship Id="rId12" Type="http://schemas.openxmlformats.org/officeDocument/2006/relationships/hyperlink" Target="https://ithastostop.com/" TargetMode="External"/><Relationship Id="rId17" Type="http://schemas.openxmlformats.org/officeDocument/2006/relationships/hyperlink" Target="https://www.tngopsenate.com/2019/01/07/laws-passed-by-the-general-assembly-to-attack-human-trafficking-since-2011/" TargetMode="External"/><Relationship Id="rId25" Type="http://schemas.openxmlformats.org/officeDocument/2006/relationships/hyperlink" Target="http://jasonfoundation.com/" TargetMode="External"/><Relationship Id="rId2" Type="http://schemas.openxmlformats.org/officeDocument/2006/relationships/hyperlink" Target="https://www.traffickingmatters.com/wp-content/uploads/state-reports/2018/2018%20Human%20Trafficking%20Report%20TN.pdf" TargetMode="External"/><Relationship Id="rId16" Type="http://schemas.openxmlformats.org/officeDocument/2006/relationships/hyperlink" Target="https://dc.etsu.edu/cgi/viewcontent.cgi?article=4946&amp;context=etd" TargetMode="External"/><Relationship Id="rId20" Type="http://schemas.openxmlformats.org/officeDocument/2006/relationships/hyperlink" Target="https://www.freedomspromis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cf.hhs.gov/sites/default/files/otip/tennessee_profile_efforts_to_combat_human_trafficking.pdf" TargetMode="External"/><Relationship Id="rId11" Type="http://schemas.openxmlformats.org/officeDocument/2006/relationships/hyperlink" Target="https://growfreetn.org/" TargetMode="External"/><Relationship Id="rId24" Type="http://schemas.openxmlformats.org/officeDocument/2006/relationships/hyperlink" Target="https://www.fsmtb.org/media/1606/httf-report-final-web.pdf" TargetMode="External"/><Relationship Id="rId5" Type="http://schemas.openxmlformats.org/officeDocument/2006/relationships/hyperlink" Target="https://www.htlegalcenter.org/wp-content/uploads/Medical-Fact-Sheet-Human-Trafficking-and-Health-Care-Providers.pdf" TargetMode="External"/><Relationship Id="rId15" Type="http://schemas.openxmlformats.org/officeDocument/2006/relationships/hyperlink" Target="https://cmda.org/human-trafficking-commission/" TargetMode="External"/><Relationship Id="rId23" Type="http://schemas.openxmlformats.org/officeDocument/2006/relationships/hyperlink" Target="http://nursing.uthscsa.edu/images/HT_Atkinson_et_al_State_Laws.pdf" TargetMode="External"/><Relationship Id="rId10" Type="http://schemas.openxmlformats.org/officeDocument/2006/relationships/hyperlink" Target="http://www.tnrefugees.org/index.php/trafficking-victims/" TargetMode="External"/><Relationship Id="rId19" Type="http://schemas.openxmlformats.org/officeDocument/2006/relationships/hyperlink" Target="https://www.benefits.gov/benefit/622" TargetMode="External"/><Relationship Id="rId4" Type="http://schemas.openxmlformats.org/officeDocument/2006/relationships/hyperlink" Target="https://www.d2l.org/education/stewards-of-children/" TargetMode="External"/><Relationship Id="rId9" Type="http://schemas.openxmlformats.org/officeDocument/2006/relationships/hyperlink" Target="https://www.tn.gov/health/health-program-areas/fhw/human-trafficking.html" TargetMode="External"/><Relationship Id="rId14" Type="http://schemas.openxmlformats.org/officeDocument/2006/relationships/hyperlink" Target="https://www.kidcentraltn.com/health/safety/look-for-warning-signs-of-human-trafficking.html" TargetMode="External"/><Relationship Id="rId22" Type="http://schemas.openxmlformats.org/officeDocument/2006/relationships/hyperlink" Target="https://www.tnaonline.org/wp-content/uploads/2019/10/TN-NURSE_9_19.pdf" TargetMode="External"/><Relationship Id="rId27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s://humantraffickinghotline.org/resources/protocol-toolkit-developing-response-victims-human-trafficking-health-care-settings" TargetMode="External"/><Relationship Id="rId13" Type="http://schemas.openxmlformats.org/officeDocument/2006/relationships/hyperlink" Target="https://www.safeaustin.org/our-issues/human-trafficking/" TargetMode="External"/><Relationship Id="rId18" Type="http://schemas.openxmlformats.org/officeDocument/2006/relationships/hyperlink" Target="https://txcatholic.org/85th-legislative-agenda-priorities/human-trafficking/" TargetMode="External"/><Relationship Id="rId26" Type="http://schemas.openxmlformats.org/officeDocument/2006/relationships/hyperlink" Target="http://www.bestcaretoday.com/articles/482" TargetMode="External"/><Relationship Id="rId3" Type="http://schemas.openxmlformats.org/officeDocument/2006/relationships/hyperlink" Target="https://www.traffickingmatters.com/wp-content/uploads/state-reports/2018/2018%20Human%20Trafficking%20Report%20TX.pdf" TargetMode="External"/><Relationship Id="rId21" Type="http://schemas.openxmlformats.org/officeDocument/2006/relationships/hyperlink" Target="https://www.texmed.org/outoftheshadows/" TargetMode="External"/><Relationship Id="rId7" Type="http://schemas.openxmlformats.org/officeDocument/2006/relationships/hyperlink" Target="https://www.dfps.state.tx.us/handbooks/CPS/Resource_Guides/Human_Trafficking_Response_Protocol.pdf" TargetMode="External"/><Relationship Id="rId12" Type="http://schemas.openxmlformats.org/officeDocument/2006/relationships/hyperlink" Target="https://acoep.org/main/publications/patientswithautism-4/" TargetMode="External"/><Relationship Id="rId17" Type="http://schemas.openxmlformats.org/officeDocument/2006/relationships/hyperlink" Target="https://www.reclaim611.org/about-us/" TargetMode="External"/><Relationship Id="rId25" Type="http://schemas.openxmlformats.org/officeDocument/2006/relationships/hyperlink" Target="https://www.elijahrising.org/" TargetMode="External"/><Relationship Id="rId2" Type="http://schemas.openxmlformats.org/officeDocument/2006/relationships/hyperlink" Target="https://sharedhope.org/PICframe9/reportcards/PIC_RC_2019_TX.pdf" TargetMode="External"/><Relationship Id="rId16" Type="http://schemas.openxmlformats.org/officeDocument/2006/relationships/hyperlink" Target="https://healtrafficking.org/protocols-committee/" TargetMode="External"/><Relationship Id="rId20" Type="http://schemas.openxmlformats.org/officeDocument/2006/relationships/hyperlink" Target="https://txssc.txstate.edu/topics/school-violence/articles/recognizing-human-traffick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exasattorneygeneral.gov/sites/default/files/files/divisions/criminal-justice/HumanTraffickingReport-2018.pdf" TargetMode="External"/><Relationship Id="rId11" Type="http://schemas.openxmlformats.org/officeDocument/2006/relationships/hyperlink" Target="https://www.bcm.edu/healthcare/care-centers/psychiatry/clinics/ben-taub-harris-health-system/human-trafficking-program" TargetMode="External"/><Relationship Id="rId24" Type="http://schemas.openxmlformats.org/officeDocument/2006/relationships/hyperlink" Target="https://childproofamerica.org/" TargetMode="External"/><Relationship Id="rId5" Type="http://schemas.openxmlformats.org/officeDocument/2006/relationships/hyperlink" Target="https://www.htlegalcenter.org/wp-content/uploads/Medical-Fact-Sheet-Human-Trafficking-and-Health-Care-Providers.pdf" TargetMode="External"/><Relationship Id="rId15" Type="http://schemas.openxmlformats.org/officeDocument/2006/relationships/hyperlink" Target="https://cookchildrens.org/health-resources/safety/Pages/human-trafficking.aspx" TargetMode="External"/><Relationship Id="rId23" Type="http://schemas.openxmlformats.org/officeDocument/2006/relationships/hyperlink" Target="http://jasonfoundation.com/" TargetMode="External"/><Relationship Id="rId10" Type="http://schemas.openxmlformats.org/officeDocument/2006/relationships/hyperlink" Target="http://www.lbb.state.tx.us/Documents/Publications/Staff_Report/2019/4737_HumanTrafficking.pdf" TargetMode="External"/><Relationship Id="rId19" Type="http://schemas.openxmlformats.org/officeDocument/2006/relationships/hyperlink" Target="https://txcatholic.org/wp-content/uploads/2017/03/Human-Trafficking-1.pdf" TargetMode="External"/><Relationship Id="rId4" Type="http://schemas.openxmlformats.org/officeDocument/2006/relationships/hyperlink" Target="https://www.d2l.org/education/stewards-of-children/" TargetMode="External"/><Relationship Id="rId9" Type="http://schemas.openxmlformats.org/officeDocument/2006/relationships/hyperlink" Target="https://www.acf.hhs.gov/sites/default/files/otip/public_comment_from_baylor_college_of_medicine_anti_human_trafficking.pdf" TargetMode="External"/><Relationship Id="rId14" Type="http://schemas.openxmlformats.org/officeDocument/2006/relationships/hyperlink" Target="https://www.texasstateofmind.org/wp-content/uploads/2019/04/CST_FullReport.pdf" TargetMode="External"/><Relationship Id="rId22" Type="http://schemas.openxmlformats.org/officeDocument/2006/relationships/hyperlink" Target="https://sites.utexas.edu/idvsa/files/2019/03/CSTT-HT-Final-Report-3.26.19.pdf" TargetMode="External"/><Relationship Id="rId27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hyperlink" Target="https://aau-slc.org/trafficking-in-persons/" TargetMode="External"/><Relationship Id="rId13" Type="http://schemas.openxmlformats.org/officeDocument/2006/relationships/hyperlink" Target="https://le.utah.gov/~2019/bills/static/HB0020.html" TargetMode="External"/><Relationship Id="rId18" Type="http://schemas.openxmlformats.org/officeDocument/2006/relationships/hyperlink" Target="https://www.dhs.gov/" TargetMode="External"/><Relationship Id="rId3" Type="http://schemas.openxmlformats.org/officeDocument/2006/relationships/hyperlink" Target="https://www.traffickingmatters.com/wp-content/uploads/state-reports/2018/2018%20Human%20Trafficking%20Report%20UT.pdf" TargetMode="External"/><Relationship Id="rId21" Type="http://schemas.openxmlformats.org/officeDocument/2006/relationships/hyperlink" Target="https://childproofamerica.org/" TargetMode="External"/><Relationship Id="rId7" Type="http://schemas.openxmlformats.org/officeDocument/2006/relationships/hyperlink" Target="https://humantraffickinghotline.org/state/utah" TargetMode="External"/><Relationship Id="rId12" Type="http://schemas.openxmlformats.org/officeDocument/2006/relationships/hyperlink" Target="http://ourrescue.org/" TargetMode="External"/><Relationship Id="rId17" Type="http://schemas.openxmlformats.org/officeDocument/2006/relationships/hyperlink" Target="https://trcutah.org/human-trafficking" TargetMode="External"/><Relationship Id="rId2" Type="http://schemas.openxmlformats.org/officeDocument/2006/relationships/hyperlink" Target="https://sharedhope.org/PICframe9/reportcards/PIC_RC_2019_UT.pdf" TargetMode="External"/><Relationship Id="rId16" Type="http://schemas.openxmlformats.org/officeDocument/2006/relationships/hyperlink" Target="https://www.covenanthouse.org/" TargetMode="External"/><Relationship Id="rId20" Type="http://schemas.openxmlformats.org/officeDocument/2006/relationships/hyperlink" Target="http://jasonfoundation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2l.org/education/stewards-of-children/" TargetMode="External"/><Relationship Id="rId11" Type="http://schemas.openxmlformats.org/officeDocument/2006/relationships/hyperlink" Target="https://healtrafficking.org/protocols-committee/" TargetMode="External"/><Relationship Id="rId5" Type="http://schemas.openxmlformats.org/officeDocument/2006/relationships/hyperlink" Target="https://www.htlegalcenter.org/wp-content/uploads/Medical-Fact-Sheet-Human-Trafficking-and-Health-Care-Providers.pdf" TargetMode="External"/><Relationship Id="rId15" Type="http://schemas.openxmlformats.org/officeDocument/2006/relationships/hyperlink" Target="https://www.udvc.org/get-involved/calendar-of-events.html/event/2019/08/27/-webinar-supporting-survivors-of-human-trafficking" TargetMode="External"/><Relationship Id="rId10" Type="http://schemas.openxmlformats.org/officeDocument/2006/relationships/hyperlink" Target="https://www.acf.hhs.gov/sites/default/files/otip/utah_profile_efforts_to_combat_human_trafficking.pdf" TargetMode="External"/><Relationship Id="rId19" Type="http://schemas.openxmlformats.org/officeDocument/2006/relationships/hyperlink" Target="https://ndaa.org/wp-content/uploads/Human-Trafficking-Chart.pdf" TargetMode="External"/><Relationship Id="rId4" Type="http://schemas.openxmlformats.org/officeDocument/2006/relationships/hyperlink" Target="https://attorneygeneral.utah.gov/initiatives/human-trafficking/" TargetMode="External"/><Relationship Id="rId9" Type="http://schemas.openxmlformats.org/officeDocument/2006/relationships/hyperlink" Target="https://www.utoledo.edu/hhs/htsji/" TargetMode="External"/><Relationship Id="rId14" Type="http://schemas.openxmlformats.org/officeDocument/2006/relationships/hyperlink" Target="https://truckersagainsttrafficking.org/utah-teens-continue-fight-against-human-trafficking/" TargetMode="External"/><Relationship Id="rId22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hyperlink" Target="http://givewaytofreedom.org/pdf/HT-Victim-Resource-Guide.pdf" TargetMode="External"/><Relationship Id="rId13" Type="http://schemas.openxmlformats.org/officeDocument/2006/relationships/hyperlink" Target="http://www.ucanstoptraffick.org/" TargetMode="External"/><Relationship Id="rId18" Type="http://schemas.openxmlformats.org/officeDocument/2006/relationships/hyperlink" Target="http://jasonfoundation.com/" TargetMode="External"/><Relationship Id="rId3" Type="http://schemas.openxmlformats.org/officeDocument/2006/relationships/hyperlink" Target="https://www.traffickingmatters.com/wp-content/uploads/state-reports/2018/2018%20Human%20Trafficking%20Report%20VT.pdf" TargetMode="External"/><Relationship Id="rId21" Type="http://schemas.openxmlformats.org/officeDocument/2006/relationships/hyperlink" Target="https://childproofamerica.org/" TargetMode="External"/><Relationship Id="rId7" Type="http://schemas.openxmlformats.org/officeDocument/2006/relationships/hyperlink" Target="http://www.leg.state.vt.us/docs/2012/Acts/ACT055.PDF" TargetMode="External"/><Relationship Id="rId12" Type="http://schemas.openxmlformats.org/officeDocument/2006/relationships/hyperlink" Target="http://www.massmed.org/Patient-Care/Health-Topics/Violence-Prevention-and-Intervention/Human-Trafficking-(pdf)/" TargetMode="External"/><Relationship Id="rId17" Type="http://schemas.openxmlformats.org/officeDocument/2006/relationships/hyperlink" Target="http://www.vtchildrensalliance.org/in-the-spotlight/spotlight-archives/" TargetMode="External"/><Relationship Id="rId2" Type="http://schemas.openxmlformats.org/officeDocument/2006/relationships/hyperlink" Target="https://sharedhope.org/PICframe9/reportcards/PIC_RC_2019_VT.pdf" TargetMode="External"/><Relationship Id="rId16" Type="http://schemas.openxmlformats.org/officeDocument/2006/relationships/hyperlink" Target="https://www.vermontwoman.com/articles/2015/0215/03-sextraffic/sextrafficarticle.html" TargetMode="External"/><Relationship Id="rId20" Type="http://schemas.openxmlformats.org/officeDocument/2006/relationships/hyperlink" Target="https://www.htlegalcenter.org/wp-content/uploads/Medical-Fact-Sheet-Human-Trafficking-and-Health-Care-Provider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cf.vermont.gov/sites/dcf/files/Prevention/docs/Sex-Trafficking.pdf" TargetMode="External"/><Relationship Id="rId11" Type="http://schemas.openxmlformats.org/officeDocument/2006/relationships/hyperlink" Target="https://legislature.vermont.gov/Documents/2020/Docs/BILLS/H-0161/H-0161%20As%20Introduced.pdf" TargetMode="External"/><Relationship Id="rId5" Type="http://schemas.openxmlformats.org/officeDocument/2006/relationships/hyperlink" Target="https://humantraffickinghotline.org/state/vermont" TargetMode="External"/><Relationship Id="rId15" Type="http://schemas.openxmlformats.org/officeDocument/2006/relationships/hyperlink" Target="https://www.ecpatusa.org/unpackinghumantrafficking" TargetMode="External"/><Relationship Id="rId10" Type="http://schemas.openxmlformats.org/officeDocument/2006/relationships/hyperlink" Target="https://www.acf.hhs.gov/sites/default/files/otip/vermont_profile_efforts_to_combat_human_trafficking.pdf" TargetMode="External"/><Relationship Id="rId19" Type="http://schemas.openxmlformats.org/officeDocument/2006/relationships/hyperlink" Target="https://www.d2l.org/education/stewards-of-children/" TargetMode="External"/><Relationship Id="rId4" Type="http://schemas.openxmlformats.org/officeDocument/2006/relationships/hyperlink" Target="https://www.justice.gov/usao-vt/pr/vermont-s-multidisciplinary-human-trafficking-task-force-partnerships-formalized" TargetMode="External"/><Relationship Id="rId9" Type="http://schemas.openxmlformats.org/officeDocument/2006/relationships/hyperlink" Target="http://www.givewaytofreedom.org/Domestic/VT-Task-Force.php" TargetMode="External"/><Relationship Id="rId14" Type="http://schemas.openxmlformats.org/officeDocument/2006/relationships/hyperlink" Target="https://usiaht.org/news/category/states/vermont/" TargetMode="External"/><Relationship Id="rId22" Type="http://schemas.openxmlformats.org/officeDocument/2006/relationships/image" Target="../media/image2.pn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ag.state.va.us/programs-initiatives/human-trafficking" TargetMode="External"/><Relationship Id="rId13" Type="http://schemas.openxmlformats.org/officeDocument/2006/relationships/hyperlink" Target="https://www.novahti.com/about-novahti" TargetMode="External"/><Relationship Id="rId18" Type="http://schemas.openxmlformats.org/officeDocument/2006/relationships/hyperlink" Target="https://www.sbcv.org/human-trafficking/" TargetMode="External"/><Relationship Id="rId26" Type="http://schemas.openxmlformats.org/officeDocument/2006/relationships/hyperlink" Target="https://childproofamerica.org/" TargetMode="External"/><Relationship Id="rId3" Type="http://schemas.openxmlformats.org/officeDocument/2006/relationships/hyperlink" Target="https://sharedhope.org/PICframe9/reportcards/PIC_RC_2019_VA.pdf" TargetMode="External"/><Relationship Id="rId21" Type="http://schemas.openxmlformats.org/officeDocument/2006/relationships/hyperlink" Target="https://richmondjusticeinitiative.com/human-trafficking/" TargetMode="External"/><Relationship Id="rId7" Type="http://schemas.openxmlformats.org/officeDocument/2006/relationships/hyperlink" Target="https://www.dcjs.virginia.gov/victims-services/human-trafficking" TargetMode="External"/><Relationship Id="rId12" Type="http://schemas.openxmlformats.org/officeDocument/2006/relationships/hyperlink" Target="https://www.yorkcounty.gov/2130/Human-Trafficking" TargetMode="External"/><Relationship Id="rId17" Type="http://schemas.openxmlformats.org/officeDocument/2006/relationships/hyperlink" Target="https://www.nvcc.edu/support/_files/Human-Trafficking-Resources.pdf" TargetMode="External"/><Relationship Id="rId25" Type="http://schemas.openxmlformats.org/officeDocument/2006/relationships/hyperlink" Target="http://jasonfoundation.com/" TargetMode="External"/><Relationship Id="rId2" Type="http://schemas.openxmlformats.org/officeDocument/2006/relationships/hyperlink" Target="https://www.traffickingmatters.com/wp-content/uploads/state-reports/2018/2018%20Human%20Trafficking%20Report%20VA.pdf" TargetMode="External"/><Relationship Id="rId16" Type="http://schemas.openxmlformats.org/officeDocument/2006/relationships/hyperlink" Target="https://samaritanhouseva.org/hidden-in-plain-sight/" TargetMode="External"/><Relationship Id="rId20" Type="http://schemas.openxmlformats.org/officeDocument/2006/relationships/hyperlink" Target="http://salvationarmynca.org/antihumantraffickin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mantraffickinghotline.org/state/virginia" TargetMode="External"/><Relationship Id="rId11" Type="http://schemas.openxmlformats.org/officeDocument/2006/relationships/hyperlink" Target="https://vcu.cloud-cme.com/assets/VCU/Presentations/5400/ChildSexTraffickingVirginiaResources.pdf" TargetMode="External"/><Relationship Id="rId24" Type="http://schemas.openxmlformats.org/officeDocument/2006/relationships/hyperlink" Target="https://storage.googleapis.com/wzukusers/user-27085022/documents/026a5603e817490d837e900970d90972/6%20STAGES%20OF%20GROOMING.pdf" TargetMode="External"/><Relationship Id="rId5" Type="http://schemas.openxmlformats.org/officeDocument/2006/relationships/hyperlink" Target="https://www.htlegalcenter.org/wp-content/uploads/Medical-Fact-Sheet-Human-Trafficking-and-Health-Care-Providers.pdf" TargetMode="External"/><Relationship Id="rId15" Type="http://schemas.openxmlformats.org/officeDocument/2006/relationships/hyperlink" Target="https://www.traffickinginstitute.org/" TargetMode="External"/><Relationship Id="rId23" Type="http://schemas.openxmlformats.org/officeDocument/2006/relationships/hyperlink" Target="https://safeharborshelter.com/" TargetMode="External"/><Relationship Id="rId10" Type="http://schemas.openxmlformats.org/officeDocument/2006/relationships/hyperlink" Target="https://www.nvhttf.com/" TargetMode="External"/><Relationship Id="rId19" Type="http://schemas.openxmlformats.org/officeDocument/2006/relationships/hyperlink" Target="http://www.impactvirginia.org/" TargetMode="External"/><Relationship Id="rId4" Type="http://schemas.openxmlformats.org/officeDocument/2006/relationships/hyperlink" Target="https://www.d2l.org/education/stewards-of-children/" TargetMode="External"/><Relationship Id="rId9" Type="http://schemas.openxmlformats.org/officeDocument/2006/relationships/hyperlink" Target="https://www.vhha.com/communications/wp-content/uploads/sites/16/2019/09/VHHA-Review-Magazine-September-2019-Human-Trafficking-Edition.pdf" TargetMode="External"/><Relationship Id="rId14" Type="http://schemas.openxmlformats.org/officeDocument/2006/relationships/hyperlink" Target="https://www.missingkids.org/NetSmartz" TargetMode="External"/><Relationship Id="rId22" Type="http://schemas.openxmlformats.org/officeDocument/2006/relationships/hyperlink" Target="https://www.arlingtonchamber.org/blog/human-trafficking-in-arlington" TargetMode="External"/><Relationship Id="rId27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hyperlink" Target="http://humantraffickingwa.org/" TargetMode="External"/><Relationship Id="rId13" Type="http://schemas.openxmlformats.org/officeDocument/2006/relationships/hyperlink" Target="https://www.wcsap.org/sites/default/files/uploads/webinars/Identifying_and_Serving_Victims_of_Human_Trafficking/WARNWCSAP_Webinar_04_02_13.pdf" TargetMode="External"/><Relationship Id="rId18" Type="http://schemas.openxmlformats.org/officeDocument/2006/relationships/hyperlink" Target="https://www.htlegalcenter.org/wp-content/uploads/Medical-Fact-Sheet-Human-Trafficking-and-Health-Care-Providers.pdf" TargetMode="External"/><Relationship Id="rId3" Type="http://schemas.openxmlformats.org/officeDocument/2006/relationships/hyperlink" Target="https://polarisproject.org/sites/default/files/Grading%20Criminal%20Record%20Relief%20Laws%20for%20Survivors%20of%20Human%20Trafficking.pdf" TargetMode="External"/><Relationship Id="rId7" Type="http://schemas.openxmlformats.org/officeDocument/2006/relationships/hyperlink" Target="https://www.acf.hhs.gov/sites/default/files/otip/washington_profile_efforts_to_combat_human_trafficking.pdf" TargetMode="External"/><Relationship Id="rId12" Type="http://schemas.openxmlformats.org/officeDocument/2006/relationships/hyperlink" Target="https://www.watraffickinghelp.org/task-forces" TargetMode="External"/><Relationship Id="rId17" Type="http://schemas.openxmlformats.org/officeDocument/2006/relationships/hyperlink" Target="http://jasonfoundation.com/" TargetMode="External"/><Relationship Id="rId2" Type="http://schemas.openxmlformats.org/officeDocument/2006/relationships/hyperlink" Target="https://www.traffickingmatters.com/wa/" TargetMode="External"/><Relationship Id="rId16" Type="http://schemas.openxmlformats.org/officeDocument/2006/relationships/hyperlink" Target="https://www.d2l.org/education/stewards-of-children/" TargetMode="Externa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eattle.gov/police/about-us/human-trafficking/washact" TargetMode="External"/><Relationship Id="rId11" Type="http://schemas.openxmlformats.org/officeDocument/2006/relationships/hyperlink" Target="https://www.seattle.gov/police/about-us/human-trafficking" TargetMode="External"/><Relationship Id="rId5" Type="http://schemas.openxmlformats.org/officeDocument/2006/relationships/hyperlink" Target="https://www.commerce.wa.gov/serving-communities/crime-victims-public-safety/office-of-crime-victims-advocacy/human-trafficking/statewide-human-trafficking-task-forces/" TargetMode="External"/><Relationship Id="rId15" Type="http://schemas.openxmlformats.org/officeDocument/2006/relationships/hyperlink" Target="https://www.seattleagainstslavery.org/" TargetMode="External"/><Relationship Id="rId10" Type="http://schemas.openxmlformats.org/officeDocument/2006/relationships/hyperlink" Target="https://www.fbi.gov/contact-us/field-offices/seattle/news/press-releases/task-force-operation-in-everett-recovers-13-victims-of-sex-trafficking-in-washington-state" TargetMode="External"/><Relationship Id="rId19" Type="http://schemas.openxmlformats.org/officeDocument/2006/relationships/hyperlink" Target="https://childproofamerica.org/" TargetMode="External"/><Relationship Id="rId4" Type="http://schemas.openxmlformats.org/officeDocument/2006/relationships/hyperlink" Target="https://polarisproject.org/2018-us-national-human-trafficking-hotline-statistics" TargetMode="External"/><Relationship Id="rId9" Type="http://schemas.openxmlformats.org/officeDocument/2006/relationships/hyperlink" Target="http://www.warn-trafficking.org/about-us/" TargetMode="External"/><Relationship Id="rId14" Type="http://schemas.openxmlformats.org/officeDocument/2006/relationships/hyperlink" Target="https://www.humanities.org/blog/human-trafficking-washington-state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zag.gov/criminal/trafficking" TargetMode="External"/><Relationship Id="rId13" Type="http://schemas.openxmlformats.org/officeDocument/2006/relationships/hyperlink" Target="https://www.d2l.org/education/stewards-of-children/" TargetMode="External"/><Relationship Id="rId18" Type="http://schemas.openxmlformats.org/officeDocument/2006/relationships/hyperlink" Target="https://arizona.myresourcedirectory.com/index2.php?option=com_cpx&amp;task=resource&amp;id=427010,3306804,1397410,3003401,454061,3307453,2809174&amp;printopt=false&amp;view=print&amp;tmpl=component" TargetMode="External"/><Relationship Id="rId3" Type="http://schemas.openxmlformats.org/officeDocument/2006/relationships/hyperlink" Target="https://sharedhope.org/PICframe9/reportcards/PIC_RC_2019_AZ.pdf" TargetMode="External"/><Relationship Id="rId7" Type="http://schemas.openxmlformats.org/officeDocument/2006/relationships/hyperlink" Target="https://www.childwelfare.gov/topics/systemwide/trafficking/federallaws/" TargetMode="External"/><Relationship Id="rId12" Type="http://schemas.openxmlformats.org/officeDocument/2006/relationships/hyperlink" Target="https://dcs.az.gov/your-rights/indian-child-welfare-act" TargetMode="External"/><Relationship Id="rId17" Type="http://schemas.openxmlformats.org/officeDocument/2006/relationships/hyperlink" Target="https://arizona.myresourcedirectory.com/index2.php?option=com_cpx&amp;" TargetMode="External"/><Relationship Id="rId2" Type="http://schemas.openxmlformats.org/officeDocument/2006/relationships/hyperlink" Target="http://ag.nv.gov/uploadedFiles/agnvgov/Content/Human_Trafficking/2017_April_AZ_SexTraffickingResearch.pdf" TargetMode="External"/><Relationship Id="rId16" Type="http://schemas.openxmlformats.org/officeDocument/2006/relationships/hyperlink" Target="https://childproofameric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g.nv.gov/uploadedFiles/agnvgov/Content/Human_Trafficking/AG_HT_Screening_Tool_Final2.pdf" TargetMode="External"/><Relationship Id="rId11" Type="http://schemas.openxmlformats.org/officeDocument/2006/relationships/hyperlink" Target="https://dcs.az.gov/report-child-abuse" TargetMode="External"/><Relationship Id="rId5" Type="http://schemas.openxmlformats.org/officeDocument/2006/relationships/hyperlink" Target="https://polarisproject.org/2018-us-national-human-trafficking-hotline-statistics" TargetMode="External"/><Relationship Id="rId15" Type="http://schemas.openxmlformats.org/officeDocument/2006/relationships/hyperlink" Target="https://www.htlegalcenter.org/wp-content/uploads/Medical-Fact-Sheet-Human-Trafficking-and-Health-Care-Providers.pdf" TargetMode="External"/><Relationship Id="rId10" Type="http://schemas.openxmlformats.org/officeDocument/2006/relationships/hyperlink" Target="https://arizona.myresourcedirectory.com/index.php?option=com_cpx&amp;task=search.query&amp;code=RP-1500.1400-300" TargetMode="External"/><Relationship Id="rId19" Type="http://schemas.openxmlformats.org/officeDocument/2006/relationships/image" Target="../media/image2.png"/><Relationship Id="rId4" Type="http://schemas.openxmlformats.org/officeDocument/2006/relationships/hyperlink" Target="https://www.traffickingmatters.com/az/" TargetMode="External"/><Relationship Id="rId9" Type="http://schemas.openxmlformats.org/officeDocument/2006/relationships/hyperlink" Target="https://211arizona.org/domestic-violence/" TargetMode="External"/><Relationship Id="rId14" Type="http://schemas.openxmlformats.org/officeDocument/2006/relationships/hyperlink" Target="http://jasonfoundation.com/" TargetMode="Externa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hs.gov/blue-campaign/share-resources" TargetMode="External"/><Relationship Id="rId13" Type="http://schemas.openxmlformats.org/officeDocument/2006/relationships/image" Target="../media/image2.png"/><Relationship Id="rId3" Type="http://schemas.openxmlformats.org/officeDocument/2006/relationships/hyperlink" Target="https://www.dhs.gov/blue-campaign/videos" TargetMode="External"/><Relationship Id="rId7" Type="http://schemas.openxmlformats.org/officeDocument/2006/relationships/hyperlink" Target="https://www.dhs.gov/sites/default/files/publications/blue-campaign/19_1028_bc-pamphlet-continued-presence.pdf" TargetMode="External"/><Relationship Id="rId12" Type="http://schemas.openxmlformats.org/officeDocument/2006/relationships/hyperlink" Target="https://childproofamerica.org/" TargetMode="External"/><Relationship Id="rId2" Type="http://schemas.openxmlformats.org/officeDocument/2006/relationships/hyperlink" Target="https://www.youtube.com/watch?v=kPC6esXqX3U&amp;t=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ce.gov/features/human-trafficking" TargetMode="External"/><Relationship Id="rId11" Type="http://schemas.openxmlformats.org/officeDocument/2006/relationships/hyperlink" Target="https://www.traffickingmatters.com/human-trafficking-state-reports/" TargetMode="External"/><Relationship Id="rId5" Type="http://schemas.openxmlformats.org/officeDocument/2006/relationships/hyperlink" Target="https://www.justice.gov/usao-dc/human-trafficking" TargetMode="External"/><Relationship Id="rId10" Type="http://schemas.openxmlformats.org/officeDocument/2006/relationships/hyperlink" Target="https://polarisproject.org/policy-legislation?gclid=EAIaIQobChMIp-Dmw4u25gIVF2yGCh0n_Qu6EAAYAiAAEgI42fD_BwE" TargetMode="External"/><Relationship Id="rId4" Type="http://schemas.openxmlformats.org/officeDocument/2006/relationships/hyperlink" Target="https://dchtresources.amaralegal.org/" TargetMode="External"/><Relationship Id="rId9" Type="http://schemas.openxmlformats.org/officeDocument/2006/relationships/hyperlink" Target="https://sharedhope.org/PICframe9/reportcards/PIC_RC_2019_DC.pdf" TargetMode="Externa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cf.hhs.gov/sites/default/files/otip/west_virginia_efforts_to_combat_human_trafficking.pdf" TargetMode="External"/><Relationship Id="rId13" Type="http://schemas.openxmlformats.org/officeDocument/2006/relationships/hyperlink" Target="https://usiaht.org/news/category/states/west-virginia/" TargetMode="External"/><Relationship Id="rId18" Type="http://schemas.openxmlformats.org/officeDocument/2006/relationships/hyperlink" Target="https://healtrafficking.org/" TargetMode="External"/><Relationship Id="rId26" Type="http://schemas.openxmlformats.org/officeDocument/2006/relationships/hyperlink" Target="https://childproofamerica.org/" TargetMode="External"/><Relationship Id="rId3" Type="http://schemas.openxmlformats.org/officeDocument/2006/relationships/hyperlink" Target="https://www.traffickingmatters.com/wp-content/uploads/state-reports/2018/2018%20Human%20Trafficking%20Report%20WV.pdf" TargetMode="External"/><Relationship Id="rId21" Type="http://schemas.openxmlformats.org/officeDocument/2006/relationships/hyperlink" Target="http://www.humantraffickingdata.org/" TargetMode="External"/><Relationship Id="rId7" Type="http://schemas.openxmlformats.org/officeDocument/2006/relationships/hyperlink" Target="https://www.wvexecutive.com/human-trafficking-west-virginia/" TargetMode="External"/><Relationship Id="rId12" Type="http://schemas.openxmlformats.org/officeDocument/2006/relationships/hyperlink" Target="https://stophumantraffickingwv.org/" TargetMode="External"/><Relationship Id="rId17" Type="http://schemas.openxmlformats.org/officeDocument/2006/relationships/hyperlink" Target="http://www.wv211.org/" TargetMode="External"/><Relationship Id="rId25" Type="http://schemas.openxmlformats.org/officeDocument/2006/relationships/hyperlink" Target="http://jasonfoundation.com/" TargetMode="External"/><Relationship Id="rId2" Type="http://schemas.openxmlformats.org/officeDocument/2006/relationships/hyperlink" Target="https://humantraffickinghotline.org/state/west-virginia" TargetMode="External"/><Relationship Id="rId16" Type="http://schemas.openxmlformats.org/officeDocument/2006/relationships/hyperlink" Target="http://wvucancer.org/news/story?headline=statewide-study-of-human-trafficking-in-wv-launches-this-month" TargetMode="External"/><Relationship Id="rId20" Type="http://schemas.openxmlformats.org/officeDocument/2006/relationships/hyperlink" Target="https://www.htlegalcenter.org/wp-content/uploads/Medical-Fact-Sheet-Human-Trafficking-and-Health-Care-Provider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issionwv.org/mwv-articles/2019/4/26/what-human-trafficking-isand-isnt" TargetMode="External"/><Relationship Id="rId11" Type="http://schemas.openxmlformats.org/officeDocument/2006/relationships/hyperlink" Target="https://law.justia.com/codes/west-virginia/2018/chapter-61/article-14/" TargetMode="External"/><Relationship Id="rId24" Type="http://schemas.openxmlformats.org/officeDocument/2006/relationships/hyperlink" Target="https://journalofethics.ama-assn.org/sites/journalofethics.ama-assn.org/files/2018-05/ecas2-1701.pdf" TargetMode="External"/><Relationship Id="rId5" Type="http://schemas.openxmlformats.org/officeDocument/2006/relationships/hyperlink" Target="https://dhsem.wv.gov/Homeland%20Security/Pages/Human-Trafficking-Awareness.aspx" TargetMode="External"/><Relationship Id="rId15" Type="http://schemas.openxmlformats.org/officeDocument/2006/relationships/hyperlink" Target="http://www.handlewithcarewv.org/risk-factors.php" TargetMode="External"/><Relationship Id="rId23" Type="http://schemas.openxmlformats.org/officeDocument/2006/relationships/hyperlink" Target="http://wvcan.org/wp-content/uploads/2017/04/Medical-Physical-Abuse-Guideline.pdf" TargetMode="External"/><Relationship Id="rId10" Type="http://schemas.openxmlformats.org/officeDocument/2006/relationships/hyperlink" Target="https://www.justice.gov/usao-ndwv/pr/us-attorney-s-office-and-wv-human-trafficking-task-force-offer-training" TargetMode="External"/><Relationship Id="rId19" Type="http://schemas.openxmlformats.org/officeDocument/2006/relationships/hyperlink" Target="https://www.d2l.org/education/stewards-of-children/" TargetMode="External"/><Relationship Id="rId4" Type="http://schemas.openxmlformats.org/officeDocument/2006/relationships/hyperlink" Target="https://sharedhope.org/PICframe9/reportcards/PIC_RC_2019_WV.pdf" TargetMode="External"/><Relationship Id="rId9" Type="http://schemas.openxmlformats.org/officeDocument/2006/relationships/hyperlink" Target="http://www.handlewithcarewv.org/human-trafficking-task-force.php" TargetMode="External"/><Relationship Id="rId14" Type="http://schemas.openxmlformats.org/officeDocument/2006/relationships/hyperlink" Target="https://www.salvationarmymwv.org/get-help/combating-human-trafficing/" TargetMode="External"/><Relationship Id="rId22" Type="http://schemas.openxmlformats.org/officeDocument/2006/relationships/hyperlink" Target="http://ssjhealthandwellnessfoundation.org/download/annual_reports/HW-Annual-Report-2016-2017.pdf" TargetMode="External"/><Relationship Id="rId27" Type="http://schemas.openxmlformats.org/officeDocument/2006/relationships/image" Target="../media/image2.png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oj.state.wi.us/sites/default/files/ocvs/human%20trafficking/HT%20Services%20Starting%20Point%2012-2019.pdf" TargetMode="External"/><Relationship Id="rId13" Type="http://schemas.openxmlformats.org/officeDocument/2006/relationships/hyperlink" Target="https://docs.legis.wisconsin.gov/2015/related/acts/5.pdf" TargetMode="External"/><Relationship Id="rId18" Type="http://schemas.openxmlformats.org/officeDocument/2006/relationships/hyperlink" Target="https://humantraffickinghotline.org/state/wisconsin" TargetMode="External"/><Relationship Id="rId26" Type="http://schemas.openxmlformats.org/officeDocument/2006/relationships/hyperlink" Target="https://www.sssf.org/SSSF/Get-Involved/Peace-and-Justice/Human-Trafficking.htm" TargetMode="External"/><Relationship Id="rId3" Type="http://schemas.openxmlformats.org/officeDocument/2006/relationships/hyperlink" Target="https://www.traffickingmatters.com/wp-content/uploads/state-reports/2018/2018%20Human%20Trafficking%20Report%20WI.pdf" TargetMode="External"/><Relationship Id="rId21" Type="http://schemas.openxmlformats.org/officeDocument/2006/relationships/hyperlink" Target="https://dpi.wi.gov/sites/default/files/imce/sspw/pdf/sswreporting-requirements-2018.pdf" TargetMode="External"/><Relationship Id="rId7" Type="http://schemas.openxmlformats.org/officeDocument/2006/relationships/hyperlink" Target="https://www.doj.state.wi.us/ocvs/human-trafficking" TargetMode="External"/><Relationship Id="rId12" Type="http://schemas.openxmlformats.org/officeDocument/2006/relationships/hyperlink" Target="https://www.doj.state.wi.us/sites/default/files/ocvs/human%20trafficking/HumanTrafficking_Wisconsin_8_5x11.pdf" TargetMode="External"/><Relationship Id="rId17" Type="http://schemas.openxmlformats.org/officeDocument/2006/relationships/hyperlink" Target="https://www.doj.state.wi.us/sites/default/files/ocvs/specialized/milwaukee_human_trafficking_survey_results_2013.pdf" TargetMode="External"/><Relationship Id="rId25" Type="http://schemas.openxmlformats.org/officeDocument/2006/relationships/hyperlink" Target="https://www.acf.hhs.gov/sites/default/files/otip/wisconsin_profile_efforts_to_combat_human_trafficking.pdf" TargetMode="External"/><Relationship Id="rId2" Type="http://schemas.openxmlformats.org/officeDocument/2006/relationships/hyperlink" Target="https://sharedhope.org/PICframe9/reportcards/PIC_RC_2019_WI.pdf" TargetMode="External"/><Relationship Id="rId16" Type="http://schemas.openxmlformats.org/officeDocument/2006/relationships/hyperlink" Target="https://dcf.wisconsin.gov/files/aht/pdf/indicatorguide.pdf" TargetMode="External"/><Relationship Id="rId20" Type="http://schemas.openxmlformats.org/officeDocument/2006/relationships/hyperlink" Target="https://dcf.wisconsin.gov/human-trafficking-taskforce-article" TargetMode="External"/><Relationship Id="rId29" Type="http://schemas.openxmlformats.org/officeDocument/2006/relationships/hyperlink" Target="http://jasonfoundation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ighttoendexploitation.org/?gclid=EAIaIQobChMIzvGclKjq5gIVGYiGCh1lmQqDEAAYASAAEgLG4_D_BwE" TargetMode="External"/><Relationship Id="rId11" Type="http://schemas.openxmlformats.org/officeDocument/2006/relationships/hyperlink" Target="https://www.mcw.edu/departments/pediatrics/divisions/child-advocacy-and-protection/sex-trafficking-resources/online-training" TargetMode="External"/><Relationship Id="rId24" Type="http://schemas.openxmlformats.org/officeDocument/2006/relationships/hyperlink" Target="https://unidoswi.org/en/resources/human-trafficking" TargetMode="External"/><Relationship Id="rId5" Type="http://schemas.openxmlformats.org/officeDocument/2006/relationships/hyperlink" Target="https://www.htlegalcenter.org/wp-content/uploads/Medical-Fact-Sheet-Human-Trafficking-and-Health-Care-Providers.pdf" TargetMode="External"/><Relationship Id="rId15" Type="http://schemas.openxmlformats.org/officeDocument/2006/relationships/hyperlink" Target="https://www.doj.state.wi.us/sites/default/files/ocvs/human%20trafficking/sextraffickingreportfinal03012018.pdf" TargetMode="External"/><Relationship Id="rId23" Type="http://schemas.openxmlformats.org/officeDocument/2006/relationships/hyperlink" Target="https://wchkenosha.org/human-trafficking" TargetMode="External"/><Relationship Id="rId28" Type="http://schemas.openxmlformats.org/officeDocument/2006/relationships/hyperlink" Target="https://s3.us-east-2.amazonaws.com/wcasa/old-website-resources/WIHumanTraffickingProtocolResourceManual.pdf" TargetMode="External"/><Relationship Id="rId10" Type="http://schemas.openxmlformats.org/officeDocument/2006/relationships/hyperlink" Target="http://docs.legis.wisconsin.gov/statutes/statutes/940/II/302/1/a" TargetMode="External"/><Relationship Id="rId19" Type="http://schemas.openxmlformats.org/officeDocument/2006/relationships/hyperlink" Target="https://dcf.wisconsin.gov/wisconsintalks/report-trafficking" TargetMode="External"/><Relationship Id="rId31" Type="http://schemas.openxmlformats.org/officeDocument/2006/relationships/image" Target="../media/image2.png"/><Relationship Id="rId4" Type="http://schemas.openxmlformats.org/officeDocument/2006/relationships/hyperlink" Target="https://www.d2l.org/education/stewards-of-children/" TargetMode="External"/><Relationship Id="rId9" Type="http://schemas.openxmlformats.org/officeDocument/2006/relationships/hyperlink" Target="https://211wisconsin.communityos.org/" TargetMode="External"/><Relationship Id="rId14" Type="http://schemas.openxmlformats.org/officeDocument/2006/relationships/hyperlink" Target="https://www.doj.state.wi.us/sites/default/files/ocvs/human%20trafficking/HumanTrafficking_Wisconsin_Spanish_8_5x11.pdf" TargetMode="External"/><Relationship Id="rId22" Type="http://schemas.openxmlformats.org/officeDocument/2006/relationships/hyperlink" Target="https://vimeo.com/372482189" TargetMode="External"/><Relationship Id="rId27" Type="http://schemas.openxmlformats.org/officeDocument/2006/relationships/hyperlink" Target="https://s3.us-east-2.amazonaws.com/wcasa/old-website-resources/WCASA%2BWI%2BHT%2BResources%2B-%2BUpdated%2BDec%2B2011.pdf" TargetMode="External"/><Relationship Id="rId30" Type="http://schemas.openxmlformats.org/officeDocument/2006/relationships/hyperlink" Target="https://childproofamerica.org/" TargetMode="Externa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hyperlink" Target="https://55a35cf1-593c-4d02-8631-966ae800c602.filesusr.com/ugd/1fc5c0_bfeb7679392a44c3b87503850d0128b2.pdf" TargetMode="External"/><Relationship Id="rId13" Type="http://schemas.openxmlformats.org/officeDocument/2006/relationships/hyperlink" Target="http://www.wyomingsafehouse.org/" TargetMode="External"/><Relationship Id="rId18" Type="http://schemas.openxmlformats.org/officeDocument/2006/relationships/hyperlink" Target="http://jasonfoundation.com/" TargetMode="External"/><Relationship Id="rId3" Type="http://schemas.openxmlformats.org/officeDocument/2006/relationships/hyperlink" Target="https://www.traffickingmatters.com/wp-content/uploads/state-reports/2018/2018%20Human%20Trafficking%20Report%20WY.pdf" TargetMode="External"/><Relationship Id="rId7" Type="http://schemas.openxmlformats.org/officeDocument/2006/relationships/hyperlink" Target="https://www.wyomingdvsa.org/human-trafficking-resources" TargetMode="External"/><Relationship Id="rId12" Type="http://schemas.openxmlformats.org/officeDocument/2006/relationships/hyperlink" Target="https://www.cheyennezonta.org/zonta-club-of-cheyenne-to-raise-awareness-about-human-trafficking-during-cheyenne-frontier-days/" TargetMode="External"/><Relationship Id="rId17" Type="http://schemas.openxmlformats.org/officeDocument/2006/relationships/hyperlink" Target="https://www.immigrationadvocates.org/nonprofit/legaldirectory/search?state=WY" TargetMode="External"/><Relationship Id="rId2" Type="http://schemas.openxmlformats.org/officeDocument/2006/relationships/hyperlink" Target="https://sharedhope.org/PICframe9/reportcards/PIC_RC_2019_WY.pdf" TargetMode="External"/><Relationship Id="rId16" Type="http://schemas.openxmlformats.org/officeDocument/2006/relationships/hyperlink" Target="https://legiscan.com/WY" TargetMode="Externa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cf.hhs.gov/sites/default/files/otip/wyoming_profile_efforts_to_combat_human_trafficking.pdf" TargetMode="External"/><Relationship Id="rId11" Type="http://schemas.openxmlformats.org/officeDocument/2006/relationships/hyperlink" Target="https://usiaht.org/news/category/states/wyoming/" TargetMode="External"/><Relationship Id="rId5" Type="http://schemas.openxmlformats.org/officeDocument/2006/relationships/hyperlink" Target="https://www.d2l.org/education/stewards-of-children/" TargetMode="External"/><Relationship Id="rId15" Type="http://schemas.openxmlformats.org/officeDocument/2006/relationships/hyperlink" Target="http://kslegislature.org/li_2018/b2017_18/committees/ctte_s_jud_1/documents/testimony/20180122_11.pdf" TargetMode="External"/><Relationship Id="rId10" Type="http://schemas.openxmlformats.org/officeDocument/2006/relationships/hyperlink" Target="http://ag.wyo.gov/victim-services-home-page" TargetMode="External"/><Relationship Id="rId19" Type="http://schemas.openxmlformats.org/officeDocument/2006/relationships/hyperlink" Target="https://childproofamerica.org/" TargetMode="External"/><Relationship Id="rId4" Type="http://schemas.openxmlformats.org/officeDocument/2006/relationships/hyperlink" Target="https://www.htlegalcenter.org/wp-content/uploads/Medical-Fact-Sheet-Human-Trafficking-and-Health-Care-Providers.pdf" TargetMode="External"/><Relationship Id="rId9" Type="http://schemas.openxmlformats.org/officeDocument/2006/relationships/hyperlink" Target="https://55a35cf1-593c-4d02-8631-966ae800c602.filesusr.com/ugd/1fc5c0_eb333cdcccf3486b8c7d702db9dcc416.pdf" TargetMode="External"/><Relationship Id="rId14" Type="http://schemas.openxmlformats.org/officeDocument/2006/relationships/hyperlink" Target="https://www.natso.com/topics/natso-foundation-helps-fight-human-trafficking-in-wyoming" TargetMode="Externa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hyperlink" Target="http://guamcoalition.blogspot.com/2013/04/end-human-trafficking.html" TargetMode="External"/><Relationship Id="rId13" Type="http://schemas.openxmlformats.org/officeDocument/2006/relationships/hyperlink" Target="http://rickymartinfoundation.org/images/rmf_english_final1.pdf" TargetMode="External"/><Relationship Id="rId18" Type="http://schemas.openxmlformats.org/officeDocument/2006/relationships/hyperlink" Target="https://www.traffickingmatters.com/wp-content/uploads/state-reports/2018/2018%20Human%20Trafficking%20Report%20VI.pdf" TargetMode="External"/><Relationship Id="rId26" Type="http://schemas.openxmlformats.org/officeDocument/2006/relationships/hyperlink" Target="https://www.asbar.org/index.php?option=com_content&amp;view=category&amp;id=504&amp;Itemid=172" TargetMode="External"/><Relationship Id="rId3" Type="http://schemas.openxmlformats.org/officeDocument/2006/relationships/hyperlink" Target="https://www.htlegalcenter.org/wp-content/uploads/Medical-Fact-Sheet-Human-Trafficking-and-Health-Care-Providers.pdf" TargetMode="External"/><Relationship Id="rId21" Type="http://schemas.openxmlformats.org/officeDocument/2006/relationships/hyperlink" Target="https://ovc.ncjrs.gov/ResourceByState.aspx?state=vi" TargetMode="External"/><Relationship Id="rId7" Type="http://schemas.openxmlformats.org/officeDocument/2006/relationships/hyperlink" Target="https://www.acf.hhs.gov/sites/default/files/otip/guam_efforts_to_combat_human_trafficking.pdf" TargetMode="External"/><Relationship Id="rId12" Type="http://schemas.openxmlformats.org/officeDocument/2006/relationships/hyperlink" Target="http://rickymartinfoundation.org/our-work/research/" TargetMode="External"/><Relationship Id="rId17" Type="http://schemas.openxmlformats.org/officeDocument/2006/relationships/hyperlink" Target="http://www.htcourts.org/wp-content/uploads/Human_Trafficking_PR_Materials.pdf" TargetMode="External"/><Relationship Id="rId25" Type="http://schemas.openxmlformats.org/officeDocument/2006/relationships/hyperlink" Target="https://www.dol.gov/agencies/ilab/resources/reports/child-labor/samoa" TargetMode="External"/><Relationship Id="rId2" Type="http://schemas.openxmlformats.org/officeDocument/2006/relationships/hyperlink" Target="https://www.traffickingmatters.com/wp-content/uploads/state-reports/2018/2018%20Human%20Trafficking%20Report%20GU.pdf" TargetMode="External"/><Relationship Id="rId16" Type="http://schemas.openxmlformats.org/officeDocument/2006/relationships/hyperlink" Target="https://elliott.gwu.edu/sites/g/files/zaxdzs2141/f/downloads/acad/lahs/puerto-rico-human-trafficking-2012.pdf" TargetMode="External"/><Relationship Id="rId20" Type="http://schemas.openxmlformats.org/officeDocument/2006/relationships/hyperlink" Target="https://humantraffickinghotline.org/sites/default/files/2016%20State%20Report%20-%20US%20Virgin%20Island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mantraffickinghotline.org/sites/default/files/2016%20State%20Report%20-%20Guam.pdf" TargetMode="External"/><Relationship Id="rId11" Type="http://schemas.openxmlformats.org/officeDocument/2006/relationships/hyperlink" Target="https://www.acf.hhs.gov/sites/default/files/otip/puerto_rico_profile_efforts_to_combat_human_trafficking.pdf" TargetMode="External"/><Relationship Id="rId24" Type="http://schemas.openxmlformats.org/officeDocument/2006/relationships/hyperlink" Target="https://humantraffickinghotline.org/sites/default/files/NHTRC%202015%20American%20Samoa%20State%20Report%20-%20AS%20-%2001.01.15%20-%2012.31.15_OTIP_Edited_06-08-16.pdf" TargetMode="External"/><Relationship Id="rId5" Type="http://schemas.openxmlformats.org/officeDocument/2006/relationships/hyperlink" Target="https://guamcoalition.org/information-clearinghouse/faqs-online-resources/human-trafficking" TargetMode="External"/><Relationship Id="rId15" Type="http://schemas.openxmlformats.org/officeDocument/2006/relationships/hyperlink" Target="http://rickymartinfoundation.org/wp-content/uploads/2017/03/LIBRO-TRATA-HUMANA-ENGLISH-web1.pdf" TargetMode="External"/><Relationship Id="rId23" Type="http://schemas.openxmlformats.org/officeDocument/2006/relationships/hyperlink" Target="https://www.acf.hhs.gov/sites/default/files/otip/american_samoa_efforts_to_combat_human_trafficking.pdf" TargetMode="External"/><Relationship Id="rId28" Type="http://schemas.openxmlformats.org/officeDocument/2006/relationships/image" Target="../media/image2.png"/><Relationship Id="rId10" Type="http://schemas.openxmlformats.org/officeDocument/2006/relationships/hyperlink" Target="https://humantraffickinghotline.org/sites/default/files/2016%20State%20Report%20-%20Puerto%20Rico.pdf" TargetMode="External"/><Relationship Id="rId19" Type="http://schemas.openxmlformats.org/officeDocument/2006/relationships/hyperlink" Target="https://www.acf.hhs.gov/sites/default/files/otip/us_virgin_islands_profile_efforts_to_combat_human_trafficking.pdf" TargetMode="External"/><Relationship Id="rId4" Type="http://schemas.openxmlformats.org/officeDocument/2006/relationships/hyperlink" Target="https://www.d2l.org/education/stewards-of-children/" TargetMode="External"/><Relationship Id="rId9" Type="http://schemas.openxmlformats.org/officeDocument/2006/relationships/hyperlink" Target="https://www.traffickingmatters.com/wp-content/uploads/state-reports/2018/2018%20Human%20Trafficking%20Report%20PR.pdf" TargetMode="External"/><Relationship Id="rId14" Type="http://schemas.openxmlformats.org/officeDocument/2006/relationships/hyperlink" Target="http://rickymartinfoundation.org/wp-content/uploads/2017/04/rmf_english_final.pdf" TargetMode="External"/><Relationship Id="rId22" Type="http://schemas.openxmlformats.org/officeDocument/2006/relationships/hyperlink" Target="https://nnedv.org/meet-virgin-islands-domestic-violence-sexual-assault-council/" TargetMode="External"/><Relationship Id="rId27" Type="http://schemas.openxmlformats.org/officeDocument/2006/relationships/hyperlink" Target="https://www.ncjrs.gov/pdffiles1/nij/grants/250955.pdf" TargetMode="Externa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mnestyusa.org/new-report-on-prostitution-and-trafficking-of-native-women-in-minnesota/" TargetMode="External"/><Relationship Id="rId3" Type="http://schemas.openxmlformats.org/officeDocument/2006/relationships/hyperlink" Target="https://youtu.be/Wbn9YiSrh9U" TargetMode="External"/><Relationship Id="rId7" Type="http://schemas.openxmlformats.org/officeDocument/2006/relationships/hyperlink" Target="https://www.rainn.org/statistics/scope-problem" TargetMode="External"/><Relationship Id="rId2" Type="http://schemas.openxmlformats.org/officeDocument/2006/relationships/hyperlink" Target="https://www.youtube.com/watch?v=8gm-lNpzU4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bi.nlm.nih.gov/pmc/articles/PMC5699805/" TargetMode="External"/><Relationship Id="rId5" Type="http://schemas.openxmlformats.org/officeDocument/2006/relationships/hyperlink" Target="https://youtu.be/JyHsL5g0ugA" TargetMode="External"/><Relationship Id="rId4" Type="http://schemas.openxmlformats.org/officeDocument/2006/relationships/hyperlink" Target="https://youtu.be/Me07G3Erbw8" TargetMode="External"/><Relationship Id="rId9" Type="http://schemas.openxmlformats.org/officeDocument/2006/relationships/image" Target="../media/image2.png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hyperlink" Target="http://sanctuaryweb.com/Portals/0/2010%20PDFs%20NEW/2010%20Bloom%20Safety%20Plans.pdf" TargetMode="External"/><Relationship Id="rId3" Type="http://schemas.openxmlformats.org/officeDocument/2006/relationships/hyperlink" Target="http://proqol.org/uploads/ProQOL_5_English_Self-Score_7_2011.pdf" TargetMode="External"/><Relationship Id="rId7" Type="http://schemas.openxmlformats.org/officeDocument/2006/relationships/hyperlink" Target="https://www.nctsn.org/sites/default/files/resources/fact-sheet/secondary_traumatic_stress_child_serving_professionals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som.org/train/trauma/documents/ABCs%20Handout.pdf" TargetMode="External"/><Relationship Id="rId5" Type="http://schemas.openxmlformats.org/officeDocument/2006/relationships/hyperlink" Target="https://socialwork.buffalo.edu/content/dam/socialwork/home/self-care-kit/Emergency%20Self-Care%20Worksheet%20NEW-2.6.15.pdf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socialwork.buffalo.edu/resources/self-care-starter-kit.html" TargetMode="External"/><Relationship Id="rId9" Type="http://schemas.openxmlformats.org/officeDocument/2006/relationships/hyperlink" Target="https://www.melissainstitute.org/documents/Meichenbaum_SelfCare_11thconf.pdf" TargetMode="Externa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s/ref=dp_byline_sr_book_1?ie=UTF8&amp;field-author=Judith+L.+Herman&amp;text=Judith+L.+Herman&amp;sort=relevancerank&amp;search-alias=book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www.amazon.com/s/ref=dp_byline_sr_book_1?ie=UTF8&amp;field-author=Schwartz+PhD,+Arielle&amp;text=Schwartz+PhD,+Arielle&amp;sort=relevancerank&amp;search-alias=books" TargetMode="External"/><Relationship Id="rId4" Type="http://schemas.openxmlformats.org/officeDocument/2006/relationships/hyperlink" Target="https://www.amazon.com/s/ref=dp_byline_sr_book_1?ie=UTF8&amp;field-author=van+der+Kolk+M.D.,+Bessel&amp;text=van+der+Kolk+M.D.,+Bessel&amp;sort=relevancerank&amp;search-alias=books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centersforyouthandfamilies.net/programs/human-trafficking/" TargetMode="External"/><Relationship Id="rId13" Type="http://schemas.openxmlformats.org/officeDocument/2006/relationships/hyperlink" Target="https://www.d2l.org/education/stewards-of-children/" TargetMode="External"/><Relationship Id="rId18" Type="http://schemas.openxmlformats.org/officeDocument/2006/relationships/hyperlink" Target="http://jasonfoundation.com/" TargetMode="External"/><Relationship Id="rId3" Type="http://schemas.openxmlformats.org/officeDocument/2006/relationships/hyperlink" Target="https://sharedhope.org/PICframe9/reportcards/PIC_RC_2019_AR.pdf" TargetMode="External"/><Relationship Id="rId7" Type="http://schemas.openxmlformats.org/officeDocument/2006/relationships/hyperlink" Target="http://pathsaves.org/" TargetMode="External"/><Relationship Id="rId12" Type="http://schemas.openxmlformats.org/officeDocument/2006/relationships/hyperlink" Target="https://law.justia.com/codes/arkansas/2018/title-5/subtitle-2/chapter-18/section-5-18-104/" TargetMode="External"/><Relationship Id="rId17" Type="http://schemas.openxmlformats.org/officeDocument/2006/relationships/hyperlink" Target="https://www.icmec.org/wp-content/uploads/2015/10/Health-Consequences-of-Sex-Trafficking-and-Implications-for-Identifying-Victims-Lederer.pdf" TargetMode="External"/><Relationship Id="rId2" Type="http://schemas.openxmlformats.org/officeDocument/2006/relationships/hyperlink" Target="https://www.traffickingmatters.com/wp-content/uploads/state-reports/2018/2018%20Human%20Trafficking%20Report%20AR.pdf" TargetMode="External"/><Relationship Id="rId16" Type="http://schemas.openxmlformats.org/officeDocument/2006/relationships/hyperlink" Target="https://ncjtc-static.fvtc.edu/Resources/RS00002771.pdf" TargetMode="Externa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kansasag.gov/public-safety/resources/column-one/human-trafficking/" TargetMode="External"/><Relationship Id="rId11" Type="http://schemas.openxmlformats.org/officeDocument/2006/relationships/hyperlink" Target="https://www.newhopeyouth.org/tag/human-trafficking-arkansas/" TargetMode="External"/><Relationship Id="rId5" Type="http://schemas.openxmlformats.org/officeDocument/2006/relationships/hyperlink" Target="https://www.arcrisis.org/human-trafficking/" TargetMode="External"/><Relationship Id="rId15" Type="http://schemas.openxmlformats.org/officeDocument/2006/relationships/hyperlink" Target="https://accardv.uams.edu/wp-content/uploads/sites/130/2019/07/Sexual-Assault-Manual-2018-FINAL.pdf" TargetMode="External"/><Relationship Id="rId10" Type="http://schemas.openxmlformats.org/officeDocument/2006/relationships/hyperlink" Target="http://www.arkleg.state.ar.us/assembly/Meeting%20Attachments/420/I12665/Handout%201-Report-Prevention%20of%20Human%20Trafficking.pdf" TargetMode="External"/><Relationship Id="rId19" Type="http://schemas.openxmlformats.org/officeDocument/2006/relationships/hyperlink" Target="https://childproofamerica.org/" TargetMode="External"/><Relationship Id="rId4" Type="http://schemas.openxmlformats.org/officeDocument/2006/relationships/hyperlink" Target="https://humantraffickinghotline.org/state/arkansas" TargetMode="External"/><Relationship Id="rId9" Type="http://schemas.openxmlformats.org/officeDocument/2006/relationships/hyperlink" Target="http://salvationarmyaok.org/home/ways-we-help/adults/human-trafficking-efforts/" TargetMode="External"/><Relationship Id="rId14" Type="http://schemas.openxmlformats.org/officeDocument/2006/relationships/hyperlink" Target="https://www.htlegalcenter.org/wp-content/uploads/Medical-Fact-Sheet-Human-Trafficking-and-Health-Care-Providers.pdf" TargetMode="Externa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dignityhealth.org/hello-humankindness/human-trafficking" TargetMode="External"/><Relationship Id="rId18" Type="http://schemas.openxmlformats.org/officeDocument/2006/relationships/hyperlink" Target="https://lacounty.gov/human-trafficking/" TargetMode="External"/><Relationship Id="rId26" Type="http://schemas.openxmlformats.org/officeDocument/2006/relationships/hyperlink" Target="https://www.redeemingloveca.com/" TargetMode="External"/><Relationship Id="rId3" Type="http://schemas.openxmlformats.org/officeDocument/2006/relationships/hyperlink" Target="https://www.htlegalcenter.org/wp-content/uploads/Medical-Fact-Sheet-Human-Trafficking-and-Health-Care-Providers.pdf" TargetMode="External"/><Relationship Id="rId21" Type="http://schemas.openxmlformats.org/officeDocument/2006/relationships/hyperlink" Target="https://www2.calstate.edu/csu-system/news/Pages/cybersecurity-fights-human-trafficking.aspx" TargetMode="External"/><Relationship Id="rId7" Type="http://schemas.openxmlformats.org/officeDocument/2006/relationships/hyperlink" Target="https://humantraffickinghotline.org/sites/default/files/CA-2018-State-Report.pdf" TargetMode="External"/><Relationship Id="rId12" Type="http://schemas.openxmlformats.org/officeDocument/2006/relationships/hyperlink" Target="https://www.womenscenteryfs.org/index.php/get-info/human-trafficking/statistics" TargetMode="External"/><Relationship Id="rId17" Type="http://schemas.openxmlformats.org/officeDocument/2006/relationships/hyperlink" Target="https://humanrights.berkeley.edu/programs-projects/human-trafficking" TargetMode="External"/><Relationship Id="rId25" Type="http://schemas.openxmlformats.org/officeDocument/2006/relationships/hyperlink" Target="https://pcfcorp.com/dev/wp-content/uploads/2019/09/CA-Human-Trafficking-Presentation-July-2015-.pdf" TargetMode="External"/><Relationship Id="rId33" Type="http://schemas.openxmlformats.org/officeDocument/2006/relationships/image" Target="../media/image2.png"/><Relationship Id="rId2" Type="http://schemas.openxmlformats.org/officeDocument/2006/relationships/hyperlink" Target="https://www.d2l.org/education/stewards-of-children/" TargetMode="External"/><Relationship Id="rId16" Type="http://schemas.openxmlformats.org/officeDocument/2006/relationships/hyperlink" Target="http://www.heatwatch.org/human_trafficking/" TargetMode="External"/><Relationship Id="rId20" Type="http://schemas.openxmlformats.org/officeDocument/2006/relationships/hyperlink" Target="https://openingdoorsinc.org/our-programs/human-trafficking/" TargetMode="External"/><Relationship Id="rId29" Type="http://schemas.openxmlformats.org/officeDocument/2006/relationships/hyperlink" Target="https://californiaagainstslavery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ag.ca.gov/human-trafficking" TargetMode="External"/><Relationship Id="rId11" Type="http://schemas.openxmlformats.org/officeDocument/2006/relationships/hyperlink" Target="https://www.acf.hhs.gov/sites/default/files/otip/california_profile_efforts_to_combat_human_trafficking.pdf" TargetMode="External"/><Relationship Id="rId24" Type="http://schemas.openxmlformats.org/officeDocument/2006/relationships/hyperlink" Target="https://www.ajli.org/?nd=p-do-comm-ip-human-trafficking-advocacy" TargetMode="External"/><Relationship Id="rId32" Type="http://schemas.openxmlformats.org/officeDocument/2006/relationships/hyperlink" Target="https://childproofamerica.org/" TargetMode="External"/><Relationship Id="rId5" Type="http://schemas.openxmlformats.org/officeDocument/2006/relationships/hyperlink" Target="https://www.traffickingmatters.com/wp-content/uploads/state-reports/2018/2018%20Human%20Trafficking%20Report%20CA.pdf" TargetMode="External"/><Relationship Id="rId15" Type="http://schemas.openxmlformats.org/officeDocument/2006/relationships/hyperlink" Target="https://grandmashouseofhope.org/programs/human-trafficking/" TargetMode="External"/><Relationship Id="rId23" Type="http://schemas.openxmlformats.org/officeDocument/2006/relationships/hyperlink" Target="http://www.lapdonline.org/detective_bureau/content_basic_view/51926" TargetMode="External"/><Relationship Id="rId28" Type="http://schemas.openxmlformats.org/officeDocument/2006/relationships/hyperlink" Target="https://www.1degree.org/opp/call-a-24-hour-human-trafficking-state-of-california-department-san-francisco-ca" TargetMode="External"/><Relationship Id="rId10" Type="http://schemas.openxmlformats.org/officeDocument/2006/relationships/hyperlink" Target="http://www.ncatcoalition.com/" TargetMode="External"/><Relationship Id="rId19" Type="http://schemas.openxmlformats.org/officeDocument/2006/relationships/hyperlink" Target="https://www.traffickingmatters.com/wp-content/uploads/2019/10/The-Private-Sectors-Pivotal-Role-in-Combating-Human-Trafficking.pdf" TargetMode="External"/><Relationship Id="rId31" Type="http://schemas.openxmlformats.org/officeDocument/2006/relationships/hyperlink" Target="https://digital.sandiego.edu/cgi/viewcontent.cgi?article=1065&amp;context=dissertations" TargetMode="External"/><Relationship Id="rId4" Type="http://schemas.openxmlformats.org/officeDocument/2006/relationships/hyperlink" Target="https://sharedhope.org/PICframe9/reportcards/PIC_RC_2019_CA.pdf" TargetMode="External"/><Relationship Id="rId9" Type="http://schemas.openxmlformats.org/officeDocument/2006/relationships/hyperlink" Target="https://www.castla.org/human-trafficking/" TargetMode="External"/><Relationship Id="rId14" Type="http://schemas.openxmlformats.org/officeDocument/2006/relationships/hyperlink" Target="https://caltransit.org/resources/human-trafficking-awareness/" TargetMode="External"/><Relationship Id="rId22" Type="http://schemas.openxmlformats.org/officeDocument/2006/relationships/hyperlink" Target="http://www.lacooperativa.org/what-is-labor-trafficking/" TargetMode="External"/><Relationship Id="rId27" Type="http://schemas.openxmlformats.org/officeDocument/2006/relationships/hyperlink" Target="https://www.vcdistrictattorney.com/ht/" TargetMode="External"/><Relationship Id="rId30" Type="http://schemas.openxmlformats.org/officeDocument/2006/relationships/hyperlink" Target="https://districtadministration.com/california-schools-confront-human-trafficking/" TargetMode="External"/><Relationship Id="rId8" Type="http://schemas.openxmlformats.org/officeDocument/2006/relationships/hyperlink" Target="https://calodging.com/resources/member-benefits/human-trafficking-resources" TargetMode="Externa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hyperlink" Target="http://www.htcourts.org/wp-content/uploads/CO-HT-Fact-Sheet-3.12.13.pdf?Factsheet=HT-CO" TargetMode="External"/><Relationship Id="rId18" Type="http://schemas.openxmlformats.org/officeDocument/2006/relationships/hyperlink" Target="https://hapgj.org/programs/combating-human-trafficking/" TargetMode="External"/><Relationship Id="rId26" Type="http://schemas.openxmlformats.org/officeDocument/2006/relationships/hyperlink" Target="https://www.uccs.edu/osp/research-compliance/combating-trafficking-in-persons" TargetMode="External"/><Relationship Id="rId3" Type="http://schemas.openxmlformats.org/officeDocument/2006/relationships/hyperlink" Target="https://www.traffickingmatters.com/wp-content/uploads/state-reports/2018/2018%20Human%20Trafficking%20Report%20CO.pdf" TargetMode="External"/><Relationship Id="rId21" Type="http://schemas.openxmlformats.org/officeDocument/2006/relationships/hyperlink" Target="https://streetshope.org/" TargetMode="External"/><Relationship Id="rId34" Type="http://schemas.openxmlformats.org/officeDocument/2006/relationships/hyperlink" Target="https://childproofamerica.org/" TargetMode="External"/><Relationship Id="rId7" Type="http://schemas.openxmlformats.org/officeDocument/2006/relationships/hyperlink" Target="https://combathumantrafficking.org/" TargetMode="External"/><Relationship Id="rId12" Type="http://schemas.openxmlformats.org/officeDocument/2006/relationships/hyperlink" Target="http://www.coloradolinc.org/need-help/legal-assistance/criminal/human-trafficking" TargetMode="External"/><Relationship Id="rId17" Type="http://schemas.openxmlformats.org/officeDocument/2006/relationships/hyperlink" Target="http://ht-colorado.org/" TargetMode="External"/><Relationship Id="rId25" Type="http://schemas.openxmlformats.org/officeDocument/2006/relationships/hyperlink" Target="http://larimerantitrafficking.com/" TargetMode="External"/><Relationship Id="rId33" Type="http://schemas.openxmlformats.org/officeDocument/2006/relationships/hyperlink" Target="http://jasonfoundation.com/" TargetMode="External"/><Relationship Id="rId2" Type="http://schemas.openxmlformats.org/officeDocument/2006/relationships/hyperlink" Target="https://sharedhope.org/PICframe9/reportcards/PIC_RC_2019_CO.pdf" TargetMode="External"/><Relationship Id="rId16" Type="http://schemas.openxmlformats.org/officeDocument/2006/relationships/hyperlink" Target="https://www.ccasa.org/tag/human-trafficking/" TargetMode="External"/><Relationship Id="rId20" Type="http://schemas.openxmlformats.org/officeDocument/2006/relationships/hyperlink" Target="https://www.restoreinnocence.org/" TargetMode="External"/><Relationship Id="rId29" Type="http://schemas.openxmlformats.org/officeDocument/2006/relationships/hyperlink" Target="https://alightnet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mantraffickinghotline.org/sites/default/files/CO-2018-State-Report.pdf" TargetMode="External"/><Relationship Id="rId11" Type="http://schemas.openxmlformats.org/officeDocument/2006/relationships/hyperlink" Target="https://www.colorado.gov/pacific/cdhs-boards-committees-collaboration/human-trafficking-task-group" TargetMode="External"/><Relationship Id="rId24" Type="http://schemas.openxmlformats.org/officeDocument/2006/relationships/hyperlink" Target="https://unfoundation.org/blog/post/colorado-taking-action-human-trafficking/" TargetMode="External"/><Relationship Id="rId32" Type="http://schemas.openxmlformats.org/officeDocument/2006/relationships/hyperlink" Target="https://www.state.gov/wp-content/uploads/2019/05/US-Advisory-Council-2019-Report.pdf" TargetMode="External"/><Relationship Id="rId5" Type="http://schemas.openxmlformats.org/officeDocument/2006/relationships/hyperlink" Target="https://www.d2l.org/education/stewards-of-children/" TargetMode="External"/><Relationship Id="rId15" Type="http://schemas.openxmlformats.org/officeDocument/2006/relationships/hyperlink" Target="https://www.endslaverynow.org/colorado-project-to-comprehensively-combat-human-trafficking" TargetMode="External"/><Relationship Id="rId23" Type="http://schemas.openxmlformats.org/officeDocument/2006/relationships/hyperlink" Target="https://extendedhandsofhope.org/" TargetMode="External"/><Relationship Id="rId28" Type="http://schemas.openxmlformats.org/officeDocument/2006/relationships/hyperlink" Target="https://coloradocwts.com/news/252-our-human-trafficking-web-based-training-is-online" TargetMode="External"/><Relationship Id="rId36" Type="http://schemas.openxmlformats.org/officeDocument/2006/relationships/image" Target="../media/image2.png"/><Relationship Id="rId10" Type="http://schemas.openxmlformats.org/officeDocument/2006/relationships/hyperlink" Target="https://combathumantrafficking.org/about-lcht/our-work/coneht-hotline/?gclid=EAIaIQobChMIjozIv5vy5gIVVdyGCh3QSwtVEAAYASAAEgLi5_D_BwE" TargetMode="External"/><Relationship Id="rId19" Type="http://schemas.openxmlformats.org/officeDocument/2006/relationships/hyperlink" Target="https://211colorado.communityos.org/zf/profile/service/id/1888780" TargetMode="External"/><Relationship Id="rId31" Type="http://schemas.openxmlformats.org/officeDocument/2006/relationships/hyperlink" Target="https://www.coloradocasa.org/fileLibrary/HumanTraffickingOfYouthInCO.pdf" TargetMode="External"/><Relationship Id="rId4" Type="http://schemas.openxmlformats.org/officeDocument/2006/relationships/hyperlink" Target="https://www.htlegalcenter.org/wp-content/uploads/Medical-Fact-Sheet-Human-Trafficking-and-Health-Care-Providers.pdf" TargetMode="External"/><Relationship Id="rId9" Type="http://schemas.openxmlformats.org/officeDocument/2006/relationships/hyperlink" Target="https://cdpsdocs.state.co.us/ovp/Human_Trafficking/report/2018-Annual-Report-Online.pdf" TargetMode="External"/><Relationship Id="rId14" Type="http://schemas.openxmlformats.org/officeDocument/2006/relationships/hyperlink" Target="https://www.acf.hhs.gov/sites/default/files/otip/colorado_profile_efforts_to_combat_human_trafficking.pdf" TargetMode="External"/><Relationship Id="rId22" Type="http://schemas.openxmlformats.org/officeDocument/2006/relationships/hyperlink" Target="https://www.youtube.com/watch?v=21UU7j1VuSs" TargetMode="External"/><Relationship Id="rId27" Type="http://schemas.openxmlformats.org/officeDocument/2006/relationships/hyperlink" Target="https://theexodusroad.com/" TargetMode="External"/><Relationship Id="rId30" Type="http://schemas.openxmlformats.org/officeDocument/2006/relationships/hyperlink" Target="https://coveredcolorado.org/" TargetMode="External"/><Relationship Id="rId35" Type="http://schemas.openxmlformats.org/officeDocument/2006/relationships/hyperlink" Target="https://humantraffickingcenter.org/tag/colorado/" TargetMode="External"/><Relationship Id="rId8" Type="http://schemas.openxmlformats.org/officeDocument/2006/relationships/hyperlink" Target="https://sites.google.com/state.co.us/human-trafficking-council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humantraffickinghotline.org/state/connecticut" TargetMode="External"/><Relationship Id="rId13" Type="http://schemas.openxmlformats.org/officeDocument/2006/relationships/hyperlink" Target="https://www.ctbar.org/members/sections-and-committees/committees/human-trafficking" TargetMode="External"/><Relationship Id="rId18" Type="http://schemas.openxmlformats.org/officeDocument/2006/relationships/hyperlink" Target="https://gracefarms.org/justice/" TargetMode="External"/><Relationship Id="rId3" Type="http://schemas.openxmlformats.org/officeDocument/2006/relationships/hyperlink" Target="https://www.traffickingmatters.com/wp-content/uploads/state-reports/2018/2018%20Human%20Trafficking%20Report%20CT.pdf" TargetMode="External"/><Relationship Id="rId21" Type="http://schemas.openxmlformats.org/officeDocument/2006/relationships/hyperlink" Target="https://www.htlegalcenter.org/wp-content/uploads/Medical-Fact-Sheet-Human-Trafficking-and-Health-Care-Providers.pdf" TargetMode="External"/><Relationship Id="rId7" Type="http://schemas.openxmlformats.org/officeDocument/2006/relationships/hyperlink" Target="https://www.proprofs.com/training/course/?title=july2018ctmrtcommunity" TargetMode="External"/><Relationship Id="rId12" Type="http://schemas.openxmlformats.org/officeDocument/2006/relationships/hyperlink" Target="https://www.nestfoundation.org/" TargetMode="External"/><Relationship Id="rId17" Type="http://schemas.openxmlformats.org/officeDocument/2006/relationships/hyperlink" Target="https://usiaht.org/news/category/states/connecticut/" TargetMode="External"/><Relationship Id="rId2" Type="http://schemas.openxmlformats.org/officeDocument/2006/relationships/hyperlink" Target="https://sharedhope.org/PICframe9/reportcards/PIC_RC_2019_CT.pdf" TargetMode="External"/><Relationship Id="rId16" Type="http://schemas.openxmlformats.org/officeDocument/2006/relationships/hyperlink" Target="https://www.childwelfare.gov/pubPDFs/trafficking_faithbased.pdf" TargetMode="External"/><Relationship Id="rId20" Type="http://schemas.openxmlformats.org/officeDocument/2006/relationships/hyperlink" Target="https://www.ice.gov/news/releases/connecticut-announces-new-multi-agency-task-combat-human-traffick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ortal.ct.gov/DCF/HART/Home" TargetMode="External"/><Relationship Id="rId11" Type="http://schemas.openxmlformats.org/officeDocument/2006/relationships/hyperlink" Target="https://www.1800runaway.org/wp-content/uploads/2015/05/Homeless-Youth-and-Human-Trafficking.pdf" TargetMode="External"/><Relationship Id="rId5" Type="http://schemas.openxmlformats.org/officeDocument/2006/relationships/hyperlink" Target="http://jasonfoundation.com/" TargetMode="External"/><Relationship Id="rId15" Type="http://schemas.openxmlformats.org/officeDocument/2006/relationships/hyperlink" Target="https://www.acf.hhs.gov/sites/default/files/otip/connecticut_profile_efforts_to_combat_human_trafficking.pdf" TargetMode="External"/><Relationship Id="rId23" Type="http://schemas.openxmlformats.org/officeDocument/2006/relationships/image" Target="../media/image2.png"/><Relationship Id="rId10" Type="http://schemas.openxmlformats.org/officeDocument/2006/relationships/hyperlink" Target="https://cceh.org/human-trafficking-prevention/" TargetMode="External"/><Relationship Id="rId19" Type="http://schemas.openxmlformats.org/officeDocument/2006/relationships/hyperlink" Target="https://warinternational.org/wp-content/uploads/2019/07/Intake-of-Trafficking-Victims.pdf" TargetMode="External"/><Relationship Id="rId4" Type="http://schemas.openxmlformats.org/officeDocument/2006/relationships/hyperlink" Target="https://www.d2l.org/education/stewards-of-children/" TargetMode="External"/><Relationship Id="rId9" Type="http://schemas.openxmlformats.org/officeDocument/2006/relationships/hyperlink" Target="https://uwc.211ct.org/human-trafficking/" TargetMode="External"/><Relationship Id="rId14" Type="http://schemas.openxmlformats.org/officeDocument/2006/relationships/hyperlink" Target="https://www.episcopalct.org/resources/Concerns/Human-Trafficking/" TargetMode="External"/><Relationship Id="rId22" Type="http://schemas.openxmlformats.org/officeDocument/2006/relationships/hyperlink" Target="https://childproofameric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C63A1-5D98-A747-AC2A-8CA206B5B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3125"/>
            <a:ext cx="10515600" cy="1325563"/>
          </a:xfrm>
        </p:spPr>
        <p:txBody>
          <a:bodyPr>
            <a:noAutofit/>
          </a:bodyPr>
          <a:lstStyle/>
          <a:p>
            <a:r>
              <a:rPr lang="en-US" sz="5400" b="1" dirty="0">
                <a:effectLst>
                  <a:glow rad="228600">
                    <a:schemeClr val="bg1">
                      <a:alpha val="70000"/>
                    </a:schemeClr>
                  </a:glow>
                </a:effectLst>
                <a:latin typeface="Century Gothic" panose="020B0502020202020204" pitchFamily="34" charset="0"/>
              </a:rPr>
              <a:t>State Specific Resources</a:t>
            </a:r>
            <a:br>
              <a:rPr lang="en-US" sz="5400" b="1" dirty="0">
                <a:effectLst>
                  <a:glow rad="228600">
                    <a:schemeClr val="bg1">
                      <a:alpha val="70000"/>
                    </a:schemeClr>
                  </a:glow>
                </a:effectLst>
                <a:latin typeface="Century Gothic" panose="020B0502020202020204" pitchFamily="34" charset="0"/>
              </a:rPr>
            </a:br>
            <a:r>
              <a:rPr lang="en-US" sz="5400" b="1" dirty="0">
                <a:effectLst>
                  <a:glow rad="228600">
                    <a:schemeClr val="bg1">
                      <a:alpha val="70000"/>
                    </a:schemeClr>
                  </a:glow>
                </a:effectLst>
                <a:latin typeface="Century Gothic" panose="020B0502020202020204" pitchFamily="34" charset="0"/>
              </a:rPr>
              <a:t>From A-Z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A298C2-9AE3-A049-9152-228F2048A607}"/>
              </a:ext>
            </a:extLst>
          </p:cNvPr>
          <p:cNvSpPr txBox="1"/>
          <p:nvPr/>
        </p:nvSpPr>
        <p:spPr>
          <a:xfrm>
            <a:off x="0" y="6575854"/>
            <a:ext cx="11560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0A6F7C29-6A0C-5092-C92C-7CC0CE7DD56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4710" y="3207772"/>
            <a:ext cx="2543415" cy="235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460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Delaware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855" y="657547"/>
            <a:ext cx="11096946" cy="5381104"/>
          </a:xfrm>
        </p:spPr>
        <p:txBody>
          <a:bodyPr numCol="2">
            <a:normAutofit fontScale="47500" lnSpcReduction="20000"/>
          </a:bodyPr>
          <a:lstStyle/>
          <a:p>
            <a:br>
              <a:rPr lang="en-US" sz="3300" b="1" dirty="0"/>
            </a:br>
            <a:r>
              <a:rPr lang="en-US" sz="3300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https://sharedhope.org/PICframe9/reportcards/PIC_RC_2019_DE.pdf</a:t>
            </a:r>
            <a:endParaRPr lang="en-US" sz="3300" b="1" dirty="0"/>
          </a:p>
          <a:p>
            <a:br>
              <a:rPr lang="en-US" sz="3300" b="1" dirty="0"/>
            </a:br>
            <a:r>
              <a:rPr lang="en-US" sz="33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https://www.traffickingmatters.com/wp-content/uploads/state-reports/2018/2018%20Human%20Trafficking%20Report%20DE.pdf</a:t>
            </a:r>
            <a:endParaRPr lang="en-US" sz="3300" b="1" dirty="0"/>
          </a:p>
          <a:p>
            <a:br>
              <a:rPr lang="en-US" sz="3300" b="1" dirty="0"/>
            </a:br>
            <a:r>
              <a:rPr lang="en-US" sz="330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sz="3300" b="1" dirty="0"/>
          </a:p>
          <a:p>
            <a:br>
              <a:rPr lang="en-US" sz="3300" b="1" dirty="0"/>
            </a:br>
            <a:r>
              <a:rPr lang="en-US" sz="3300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sz="3300" b="1" dirty="0"/>
          </a:p>
          <a:p>
            <a:br>
              <a:rPr lang="en-US" sz="3300" b="1" dirty="0"/>
            </a:br>
            <a:r>
              <a:rPr lang="en-US" sz="3300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https://attorneygeneral.delaware.gov/human-trafficking/</a:t>
            </a:r>
            <a:endParaRPr lang="en-US" sz="3300" b="1" dirty="0"/>
          </a:p>
          <a:p>
            <a:br>
              <a:rPr lang="en-US" sz="3300" b="1" dirty="0"/>
            </a:br>
            <a:r>
              <a:rPr lang="en-US" sz="3300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https://humantraffickinghotline.org/state/delaware</a:t>
            </a:r>
            <a:endParaRPr lang="en-US" sz="3300" b="1" dirty="0"/>
          </a:p>
          <a:p>
            <a:br>
              <a:rPr lang="en-US" sz="3300" b="1" dirty="0"/>
            </a:br>
            <a:r>
              <a:rPr lang="en-US" sz="3300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http://www.zoe-delaware.org/resources.html</a:t>
            </a:r>
            <a:endParaRPr lang="en-US" sz="3300" b="1" dirty="0"/>
          </a:p>
          <a:p>
            <a:br>
              <a:rPr lang="en-US" sz="3300" b="1" dirty="0"/>
            </a:br>
            <a:r>
              <a:rPr lang="en-US" sz="3300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https://www.acf.hhs.gov/sites/default/files/otip/delaware_profile_efforts_to_combat_human_trafficking.pdf</a:t>
            </a:r>
            <a:endParaRPr lang="en-US" sz="3300" b="1" dirty="0"/>
          </a:p>
          <a:p>
            <a:br>
              <a:rPr lang="en-US" sz="3300" b="1" dirty="0"/>
            </a:br>
            <a:r>
              <a:rPr lang="en-US" sz="3300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https://www.liveuniteddelawarecounty.org/take-action/human-trafficking/human-trafficking-resources</a:t>
            </a:r>
            <a:endParaRPr lang="en-US" sz="3300" b="1" dirty="0"/>
          </a:p>
          <a:p>
            <a:br>
              <a:rPr lang="en-US" sz="3300" b="1" dirty="0"/>
            </a:br>
            <a:r>
              <a:rPr lang="en-US" sz="3300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http://www.dehousedems.com/press/williams-poore-bills-protect-support-human-trafficking-victims</a:t>
            </a:r>
            <a:endParaRPr lang="en-US" sz="3300" b="1" dirty="0"/>
          </a:p>
          <a:p>
            <a:br>
              <a:rPr lang="en-US" sz="3300" b="1" dirty="0"/>
            </a:br>
            <a:r>
              <a:rPr lang="en-US" sz="3300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https://usiaht.org/news/category/states/delaware/</a:t>
            </a:r>
            <a:endParaRPr lang="en-US" sz="3300" b="1" dirty="0"/>
          </a:p>
          <a:p>
            <a:br>
              <a:rPr lang="en-US" sz="3300" b="1" dirty="0"/>
            </a:br>
            <a:r>
              <a:rPr lang="en-US" sz="3300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https://dhss.delaware.gov/dhss/admin/files/humantraffic_102018.pdf</a:t>
            </a:r>
            <a:endParaRPr lang="en-US" sz="3300" b="1" dirty="0"/>
          </a:p>
          <a:p>
            <a:br>
              <a:rPr lang="en-US" sz="3300" b="1" dirty="0"/>
            </a:br>
            <a:r>
              <a:rPr lang="en-US" sz="3300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https://www.liveuniteddelawarecounty.org/take-action/human-trafficking</a:t>
            </a:r>
            <a:endParaRPr lang="en-US" sz="3300" b="1" dirty="0"/>
          </a:p>
          <a:p>
            <a:br>
              <a:rPr lang="en-US" sz="3300" b="1" dirty="0"/>
            </a:br>
            <a:r>
              <a:rPr lang="en-US" sz="3300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https://pa.salvationarmy.org/greater-philadelphia/NewDay</a:t>
            </a:r>
            <a:endParaRPr lang="en-US" sz="3300" b="1" dirty="0"/>
          </a:p>
          <a:p>
            <a:br>
              <a:rPr lang="en-US" sz="3300" b="1" dirty="0"/>
            </a:br>
            <a:r>
              <a:rPr lang="en-US" sz="3300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sz="3300" b="1" dirty="0"/>
          </a:p>
          <a:p>
            <a:br>
              <a:rPr lang="en-US" sz="3300" b="1" dirty="0"/>
            </a:br>
            <a:r>
              <a:rPr lang="en-US" sz="3300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sz="3300" b="1" dirty="0"/>
          </a:p>
          <a:p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B84D27-0F82-2647-B143-58312D0CD536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85ACD336-D54D-3FD1-52F0-E72A8815B174}"/>
              </a:ext>
            </a:extLst>
          </p:cNvPr>
          <p:cNvPicPr/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351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Florida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642737"/>
            <a:ext cx="11930743" cy="5247195"/>
          </a:xfrm>
        </p:spPr>
        <p:txBody>
          <a:bodyPr numCol="2">
            <a:noAutofit/>
          </a:bodyPr>
          <a:lstStyle/>
          <a:p>
            <a:br>
              <a:rPr lang="en-US" sz="1050" b="1" dirty="0"/>
            </a:br>
            <a:br>
              <a:rPr lang="en-US" sz="1050" b="1" dirty="0"/>
            </a:br>
            <a:r>
              <a:rPr lang="en-US" sz="1050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https://sharedhope.org/PICframe9/reportcards/PIC_RC_2019_FL.pdf</a:t>
            </a:r>
            <a:endParaRPr lang="en-US" sz="1050" b="1" dirty="0"/>
          </a:p>
          <a:p>
            <a:br>
              <a:rPr lang="en-US" sz="1050" b="1" dirty="0"/>
            </a:br>
            <a:r>
              <a:rPr lang="en-US" sz="105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https://www.traffickingmatters.com/wp-content/uploads/state-reports/2018/2018%20Human%20Trafficking%20Report%20FL.pdf</a:t>
            </a:r>
            <a:endParaRPr lang="en-US" sz="1050" b="1" dirty="0"/>
          </a:p>
          <a:p>
            <a:br>
              <a:rPr lang="en-US" sz="1050" b="1" dirty="0"/>
            </a:br>
            <a:r>
              <a:rPr lang="en-US" sz="105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https://www.myflfamilies.com/service-programs/human-trafficking/</a:t>
            </a:r>
            <a:endParaRPr lang="en-US" sz="1050" b="1" dirty="0"/>
          </a:p>
          <a:p>
            <a:br>
              <a:rPr lang="en-US" sz="1050" b="1" dirty="0"/>
            </a:br>
            <a:r>
              <a:rPr lang="en-US" sz="1050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https://www.dhs.gov/blue-campaign/identify-victim?utm_source=google.com&amp;utm_medium=cpc&amp;utm_campaign=rg.search-fy20.broad-allcit&amp;utm_content=trafficking&amp;utm_term=human%20trafficking</a:t>
            </a:r>
            <a:endParaRPr lang="en-US" sz="1050" b="1" dirty="0"/>
          </a:p>
          <a:p>
            <a:br>
              <a:rPr lang="en-US" sz="1050" b="1" dirty="0"/>
            </a:br>
            <a:r>
              <a:rPr lang="en-US" sz="1050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https://humantraffickinghotline.org/state/florida</a:t>
            </a:r>
            <a:endParaRPr lang="en-US" sz="1050" b="1" dirty="0"/>
          </a:p>
          <a:p>
            <a:br>
              <a:rPr lang="en-US" sz="1050" b="1" dirty="0"/>
            </a:br>
            <a:r>
              <a:rPr lang="en-US" sz="1050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http://www.fldoe.org/core/fileparse.php/5411/urlt/HumanTraffickingToolkit.pdf</a:t>
            </a:r>
            <a:endParaRPr lang="en-US" sz="1050" b="1" dirty="0"/>
          </a:p>
          <a:p>
            <a:br>
              <a:rPr lang="en-US" sz="1050" b="1" dirty="0"/>
            </a:br>
            <a:r>
              <a:rPr lang="en-US" sz="1050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http://www.floridahealth.gov/newsroom/2018/01/011118-human-trafficking-awareness.html</a:t>
            </a:r>
            <a:endParaRPr lang="en-US" sz="1050" b="1" dirty="0"/>
          </a:p>
          <a:p>
            <a:br>
              <a:rPr lang="en-US" sz="1050" b="1" dirty="0"/>
            </a:br>
            <a:r>
              <a:rPr lang="en-US" sz="1050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https://salvationarmyflorida.org/anti-human-trafficking/</a:t>
            </a:r>
            <a:endParaRPr lang="en-US" sz="1050" b="1" dirty="0"/>
          </a:p>
          <a:p>
            <a:br>
              <a:rPr lang="en-US" sz="1050" b="1" dirty="0"/>
            </a:br>
            <a:r>
              <a:rPr lang="en-US" sz="1050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http://www.fldoe.org/schools/healthy-schools/human-trafficking.stml</a:t>
            </a:r>
            <a:endParaRPr lang="en-US" sz="1050" b="1" dirty="0"/>
          </a:p>
          <a:p>
            <a:br>
              <a:rPr lang="en-US" sz="1050" b="1" dirty="0"/>
            </a:br>
            <a:r>
              <a:rPr lang="en-US" sz="1050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http://www.flhealthsource.gov/humantrafficking/faqs</a:t>
            </a:r>
            <a:endParaRPr lang="en-US" sz="1050" b="1" dirty="0"/>
          </a:p>
          <a:p>
            <a:br>
              <a:rPr lang="en-US" sz="1050" b="1" dirty="0"/>
            </a:br>
            <a:r>
              <a:rPr lang="en-US" sz="1050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https://www.ncbi.nlm.nih.gov/pmc/articles/PMC5227932/</a:t>
            </a:r>
            <a:endParaRPr lang="en-US" sz="1050" b="1" dirty="0"/>
          </a:p>
          <a:p>
            <a:br>
              <a:rPr lang="en-US" sz="1050" b="1" dirty="0"/>
            </a:br>
            <a:r>
              <a:rPr lang="en-US" sz="1050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https://www.path2freedom.org/</a:t>
            </a:r>
            <a:endParaRPr lang="en-US" sz="1050" b="1" dirty="0"/>
          </a:p>
          <a:p>
            <a:br>
              <a:rPr lang="en-US" sz="1050" b="1" dirty="0"/>
            </a:br>
            <a:r>
              <a:rPr lang="en-US" sz="1050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sz="1050" b="1" dirty="0"/>
          </a:p>
          <a:p>
            <a:br>
              <a:rPr lang="en-US" sz="1050" b="1" dirty="0"/>
            </a:br>
            <a:r>
              <a:rPr lang="en-US" sz="1050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https://www.lsfnet.org/trafficking-victims-assistance-program/</a:t>
            </a:r>
            <a:endParaRPr lang="en-US" sz="1050" b="1" dirty="0"/>
          </a:p>
          <a:p>
            <a:br>
              <a:rPr lang="en-US" sz="1050" b="1" dirty="0"/>
            </a:br>
            <a:r>
              <a:rPr lang="en-US" sz="1050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https://www.endslaverynow.org/florida-coalition-against-human-trafficking</a:t>
            </a:r>
            <a:endParaRPr lang="en-US" sz="1050" b="1" dirty="0"/>
          </a:p>
          <a:p>
            <a:br>
              <a:rPr lang="en-US" sz="1050" b="1" dirty="0"/>
            </a:br>
            <a:r>
              <a:rPr lang="en-US" sz="1050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https://www.sfhumantraffickingtaskforce.org/</a:t>
            </a:r>
            <a:endParaRPr lang="en-US" sz="1050" b="1" dirty="0"/>
          </a:p>
          <a:p>
            <a:br>
              <a:rPr lang="en-US" sz="1050" b="1" dirty="0"/>
            </a:br>
            <a:r>
              <a:rPr lang="en-US" sz="1050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https://library.fiu.edu/GRID_Trafficking/sfl</a:t>
            </a:r>
            <a:endParaRPr lang="en-US" sz="1050" b="1" dirty="0"/>
          </a:p>
          <a:p>
            <a:br>
              <a:rPr lang="en-US" sz="1050" b="1" dirty="0"/>
            </a:br>
            <a:r>
              <a:rPr lang="en-US" sz="1050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https://www.fcasv.org/training/human-trafficking</a:t>
            </a:r>
            <a:endParaRPr lang="en-US" sz="1050" b="1" dirty="0"/>
          </a:p>
          <a:p>
            <a:br>
              <a:rPr lang="en-US" sz="1050" b="1" dirty="0"/>
            </a:br>
            <a:r>
              <a:rPr lang="en-US" sz="1050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https://www.flfamily.org/get-help/human-trafficking</a:t>
            </a:r>
            <a:endParaRPr lang="en-US" sz="1050" b="1" dirty="0"/>
          </a:p>
          <a:p>
            <a:br>
              <a:rPr lang="en-US" sz="1050" b="1" dirty="0"/>
            </a:br>
            <a:r>
              <a:rPr lang="en-US" sz="1050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https://www.selahfreedom.com/</a:t>
            </a:r>
            <a:endParaRPr lang="en-US" sz="1050" b="1" dirty="0"/>
          </a:p>
          <a:p>
            <a:br>
              <a:rPr lang="en-US" sz="1050" b="1" dirty="0"/>
            </a:br>
            <a:r>
              <a:rPr lang="en-US" sz="1050" b="1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http://intothejordan.org/</a:t>
            </a:r>
            <a:endParaRPr lang="en-US" sz="1050" b="1" dirty="0"/>
          </a:p>
          <a:p>
            <a:br>
              <a:rPr lang="en-US" sz="1050" b="1" dirty="0"/>
            </a:br>
            <a:r>
              <a:rPr lang="en-US" sz="1050" b="1" u="sng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https://www.hersongjax.org/</a:t>
            </a:r>
            <a:endParaRPr lang="en-US" sz="1050" b="1" dirty="0"/>
          </a:p>
          <a:p>
            <a:br>
              <a:rPr lang="en-US" sz="1050" b="1" dirty="0"/>
            </a:br>
            <a:r>
              <a:rPr lang="en-US" sz="1050" b="1" u="sng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sz="1050" b="1" dirty="0"/>
          </a:p>
          <a:p>
            <a:br>
              <a:rPr lang="en-US" sz="1050" b="1" dirty="0"/>
            </a:br>
            <a:r>
              <a:rPr lang="en-US" sz="1050" b="1" u="sng" dirty="0"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https://traffickingfreezone.com/resources/florida-coalition-against-human-trafficking-fcaht/</a:t>
            </a:r>
            <a:endParaRPr lang="en-US" sz="1050" b="1" dirty="0"/>
          </a:p>
          <a:p>
            <a:br>
              <a:rPr lang="en-US" sz="1050" b="1" dirty="0"/>
            </a:br>
            <a:r>
              <a:rPr lang="en-US" sz="1050" b="1" dirty="0"/>
              <a:t>Florida Coalition Against Human Trafficking (FCAHT)-Resource manual on their website for service providers.</a:t>
            </a:r>
          </a:p>
          <a:p>
            <a:br>
              <a:rPr lang="en-US" sz="1050" b="1" dirty="0"/>
            </a:br>
            <a:r>
              <a:rPr lang="en-US" sz="1050" b="1" u="sng" dirty="0"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sz="1050" b="1" dirty="0"/>
          </a:p>
          <a:p>
            <a:r>
              <a:rPr lang="en-US" sz="1050" b="1" dirty="0"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br>
              <a:rPr lang="en-US" sz="1050" b="1" dirty="0"/>
            </a:br>
            <a:endParaRPr lang="en-US" sz="105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ED1D2A-BAD7-1942-AF97-22874EED4388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6CC81BFF-FFAC-BD87-A53B-08D1DB655ABF}"/>
              </a:ext>
            </a:extLst>
          </p:cNvPr>
          <p:cNvPicPr/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85973" y="6215262"/>
            <a:ext cx="697126" cy="57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262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Georgia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136" y="818427"/>
            <a:ext cx="11096090" cy="5662614"/>
          </a:xfrm>
        </p:spPr>
        <p:txBody>
          <a:bodyPr numCol="2">
            <a:normAutofit fontScale="40000" lnSpcReduction="20000"/>
          </a:bodyPr>
          <a:lstStyle/>
          <a:p>
            <a:br>
              <a:rPr lang="en-US" sz="3000" b="1" dirty="0"/>
            </a:br>
            <a:r>
              <a:rPr lang="en-US" sz="3000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https://law.georgia.gov/key-issues/human-trafficking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https://sharedhope.org/PICframe9/reportcards/PIC_RC_2019_GA.pdf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https://www.traffickingmatters.com/wp-content/uploads/state-reports/2018/2018%20Human%20Trafficking%20Report%20GA.pdf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https://humantraffickinghotline.org/state/georgia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http://www.covenanthousega.org/HumanTrafficking-282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https://www.gadoe.org/schoolsafetyclimate/Pages/Human-Trafficking.aspx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https://aspe.hhs.gov/report/medical-treatment-victims-sexual-assault-and-domestic-violence-and-its-applicability-victims-human-trafficking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https://news.gsu.edu/2019/10/21/homeless-youth-trafficking/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https://news.gsu.edu/2019/12/17/confronting-child-trafficking/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https://www.justice.gov/usao-sdga/human-trafficking-task-force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https://www.gacares.org/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https://osp.gatech.edu/combat-human-trafficking</a:t>
            </a:r>
            <a:endParaRPr lang="en-US" sz="3000" b="1" dirty="0"/>
          </a:p>
          <a:p>
            <a:r>
              <a:rPr lang="en-US" sz="3000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https://www.acf.hhs.gov/sites/default/files/otip/georgia_profile_efforts_to_combat_human_trafficking.pdf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https://www.streetgrace.org/demand-an-end-georgia/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http://tabithashouseint.org/resources/statistics/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https://youth-spark.org/resources/map-of-trafficking-cases-in-georgia/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https://youth-spark.org/wp-content/uploads/2016/07/TSG-Complete-Demand-Study.pdf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https://www.unitedwayatlanta.org/stoptrafficking/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https://wellspringliving.org/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https://www.dhs.gov/blue-campaign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https://www.choa.org/medical-professionals/physician-resources/child-protection-center-resources/institute-on-healthcare-and-human-trafficking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sz="3000" b="1" dirty="0"/>
          </a:p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8A392B-82F2-9E44-867D-ED174D6C4370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9582696D-A971-6B15-9318-61478B4DB22C}"/>
              </a:ext>
            </a:extLst>
          </p:cNvPr>
          <p:cNvPicPr/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57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Hawaii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791455"/>
            <a:ext cx="11092543" cy="5247195"/>
          </a:xfrm>
        </p:spPr>
        <p:txBody>
          <a:bodyPr numCol="2">
            <a:normAutofit fontScale="32500" lnSpcReduction="20000"/>
          </a:bodyPr>
          <a:lstStyle/>
          <a:p>
            <a:br>
              <a:rPr lang="en-US" dirty="0"/>
            </a:br>
            <a:br>
              <a:rPr lang="en-US" sz="3700" dirty="0"/>
            </a:br>
            <a:r>
              <a:rPr lang="en-US" sz="3700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sz="3700" dirty="0"/>
          </a:p>
          <a:p>
            <a:br>
              <a:rPr lang="en-US" sz="3700" dirty="0"/>
            </a:br>
            <a:r>
              <a:rPr lang="en-US" sz="37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sz="3700" dirty="0"/>
          </a:p>
          <a:p>
            <a:br>
              <a:rPr lang="en-US" sz="3700" dirty="0"/>
            </a:br>
            <a:r>
              <a:rPr lang="en-US" sz="370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https://www.traffickingmatters.com/wp-content/uploads/state-reports/2018/2018%20Human%20Trafficking%20Report%20HI.pdf</a:t>
            </a:r>
            <a:endParaRPr lang="en-US" sz="3700" dirty="0"/>
          </a:p>
          <a:p>
            <a:br>
              <a:rPr lang="en-US" sz="3700" dirty="0"/>
            </a:br>
            <a:r>
              <a:rPr lang="en-US" sz="3700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https://sharedhope.org/PICframe9/reportcards/PIC_RC_2019_HI.pdf</a:t>
            </a:r>
            <a:endParaRPr lang="en-US" sz="3700" dirty="0"/>
          </a:p>
          <a:p>
            <a:br>
              <a:rPr lang="en-US" sz="3700" dirty="0"/>
            </a:br>
            <a:r>
              <a:rPr lang="en-US" sz="3700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https://www.pacificgatewaycenter.org/human-trafficking-services</a:t>
            </a:r>
            <a:endParaRPr lang="en-US" sz="3700" dirty="0"/>
          </a:p>
          <a:p>
            <a:br>
              <a:rPr lang="en-US" sz="3700" dirty="0"/>
            </a:br>
            <a:r>
              <a:rPr lang="en-US" sz="3700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https://humanservices.hawaii.gov/wp-content/uploads/2019/01/Executive-Summary-Part-II-Sex-Trafficking-in-Hawaii-.pdf</a:t>
            </a:r>
            <a:endParaRPr lang="en-US" sz="3700" dirty="0"/>
          </a:p>
          <a:p>
            <a:br>
              <a:rPr lang="en-US" sz="3700" dirty="0"/>
            </a:br>
            <a:r>
              <a:rPr lang="en-US" sz="3700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https://hoolanapua.org/our-story/</a:t>
            </a:r>
            <a:endParaRPr lang="en-US" sz="3700" dirty="0"/>
          </a:p>
          <a:p>
            <a:br>
              <a:rPr lang="en-US" sz="3700" dirty="0"/>
            </a:br>
            <a:r>
              <a:rPr lang="en-US" sz="3700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https://www.acf.hhs.gov/sites/default/files/otip/hawaii_profile_efforts_to_combat_human_trafficking.pdf</a:t>
            </a:r>
            <a:endParaRPr lang="en-US" sz="3700" dirty="0"/>
          </a:p>
          <a:p>
            <a:br>
              <a:rPr lang="en-US" sz="3700" dirty="0"/>
            </a:br>
            <a:r>
              <a:rPr lang="en-US" sz="3700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https://www.legalaidhawaii.org/human-trafficking.html</a:t>
            </a:r>
            <a:endParaRPr lang="en-US" sz="3700" dirty="0"/>
          </a:p>
          <a:p>
            <a:br>
              <a:rPr lang="en-US" sz="3700" dirty="0"/>
            </a:br>
            <a:r>
              <a:rPr lang="en-US" sz="3700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http://www.hawaiilodging.org/industry-principles-on-human-trafficking.html</a:t>
            </a:r>
            <a:endParaRPr lang="en-US" sz="3700" dirty="0"/>
          </a:p>
          <a:p>
            <a:br>
              <a:rPr lang="en-US" sz="3700" dirty="0"/>
            </a:br>
            <a:r>
              <a:rPr lang="en-US" sz="3700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https://usiaht.org/news/category/states/hawaii/</a:t>
            </a:r>
            <a:endParaRPr lang="en-US" sz="3700" dirty="0"/>
          </a:p>
          <a:p>
            <a:br>
              <a:rPr lang="en-US" sz="3700" dirty="0"/>
            </a:br>
            <a:r>
              <a:rPr lang="en-US" sz="3700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https://tvaphawaii.org/</a:t>
            </a:r>
            <a:endParaRPr lang="en-US" sz="3700" dirty="0"/>
          </a:p>
          <a:p>
            <a:br>
              <a:rPr lang="en-US" sz="3700" dirty="0"/>
            </a:br>
            <a:r>
              <a:rPr lang="en-US" sz="3700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https://www.pbshawaii.org/insights-on-pbs-hawai%ca%bbi-sex-trafficking-of-minors-in-hawai%ca%bbi/</a:t>
            </a:r>
            <a:endParaRPr lang="en-US" sz="3700" dirty="0"/>
          </a:p>
          <a:p>
            <a:br>
              <a:rPr lang="en-US" sz="3700" dirty="0"/>
            </a:br>
            <a:r>
              <a:rPr lang="en-US" sz="3700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https://www.safehorizon.org/safe-horizon-in-the-news/hawaii-human-trafficking-prostitution/</a:t>
            </a:r>
            <a:endParaRPr lang="en-US" sz="3700" dirty="0"/>
          </a:p>
          <a:p>
            <a:br>
              <a:rPr lang="en-US" sz="3700" dirty="0"/>
            </a:br>
            <a:r>
              <a:rPr lang="en-US" sz="3700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https://www.hawaiipacifichealth.org/kapiolani/services/child-protection/</a:t>
            </a:r>
            <a:endParaRPr lang="en-US" sz="3700" dirty="0"/>
          </a:p>
          <a:p>
            <a:br>
              <a:rPr lang="en-US" sz="3700" dirty="0"/>
            </a:br>
            <a:r>
              <a:rPr lang="en-US" sz="3700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https://www.teenlinkhawaii.org/human-trafficking</a:t>
            </a:r>
            <a:endParaRPr lang="en-US" sz="3700" dirty="0"/>
          </a:p>
          <a:p>
            <a:br>
              <a:rPr lang="en-US" sz="3700" dirty="0"/>
            </a:br>
            <a:r>
              <a:rPr lang="en-US" sz="3700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http://pschawaii.org/learn/human-trafficking/sex-trafficking/</a:t>
            </a:r>
            <a:endParaRPr lang="en-US" sz="3700" dirty="0"/>
          </a:p>
          <a:p>
            <a:br>
              <a:rPr lang="en-US" sz="3700" dirty="0"/>
            </a:br>
            <a:r>
              <a:rPr lang="en-US" sz="3700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http://hawaiifreepress.com/ArticlesMain/tabid/56/ID/22905/Hawaii-Sex-Trafficking-Study-Part-2-Released.aspx</a:t>
            </a:r>
            <a:endParaRPr lang="en-US" sz="3700" dirty="0"/>
          </a:p>
          <a:p>
            <a:br>
              <a:rPr lang="en-US" sz="3700" dirty="0"/>
            </a:br>
            <a:r>
              <a:rPr lang="en-US" sz="3700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http://www.bluewatermission.org/justice-ministry</a:t>
            </a:r>
            <a:endParaRPr lang="en-US" sz="3700" dirty="0"/>
          </a:p>
          <a:p>
            <a:br>
              <a:rPr lang="en-US" sz="3700" dirty="0"/>
            </a:br>
            <a:r>
              <a:rPr lang="en-US" sz="3700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sz="3700" dirty="0"/>
          </a:p>
          <a:p>
            <a:br>
              <a:rPr lang="en-US" sz="3700" dirty="0"/>
            </a:br>
            <a:r>
              <a:rPr lang="en-US" sz="3700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sz="3700" dirty="0"/>
          </a:p>
          <a:p>
            <a:br>
              <a:rPr lang="en-US" sz="3700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C53348-A4BB-1F4E-A6F1-D0989E4F334D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D70A53C1-8E8D-81AE-55A0-8715D38EFA02}"/>
              </a:ext>
            </a:extLst>
          </p:cNvPr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715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Idaho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791110"/>
            <a:ext cx="11348541" cy="5247540"/>
          </a:xfrm>
        </p:spPr>
        <p:txBody>
          <a:bodyPr numCol="2">
            <a:normAutofit fontScale="55000" lnSpcReduction="20000"/>
          </a:bodyPr>
          <a:lstStyle/>
          <a:p>
            <a:br>
              <a:rPr lang="en-US" b="1" dirty="0"/>
            </a:br>
            <a:r>
              <a:rPr lang="en-US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https://humantraffickinghotline.org/sites/default/files/ID-2018-State-Report.pdf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https://www.traffickingmatters.com/wp-content/uploads/state-reports/2018/2018%20Human%20Trafficking%20Report%20ID.pdf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https://sharedhope.org/PICframe9/reportcards/PIC_RC_2019_ID.pdf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https://idahoatc.org/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https://www.acf.hhs.gov/sites/default/files/otip/idaho_profile_efforts_to_combat_human_trafficking.pdf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https://idahohumantrafficingawareness.weebly.com/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https://healtrafficking.org/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http://www.northeastern.edu/humantrafficking/federal-state-responses-to-human-trafficking/state-legislation/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https://www.missingkids.org/NetSmartz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https://www.fsmtb.org/media/1606/httf-report-final-web.pdf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https://s3.us-east-2.amazonaws.com/wcasa/old-website-resources/WIHumanTraffickingProtocolResourceManual.pdf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b="1" dirty="0"/>
          </a:p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5F8577-BEBE-AE4A-A439-FEDF979E0861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FA4C5FE4-5966-5E62-4DAD-05B2F9DF653E}"/>
              </a:ext>
            </a:extLst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815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Illinois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791455"/>
            <a:ext cx="11092543" cy="5247195"/>
          </a:xfrm>
        </p:spPr>
        <p:txBody>
          <a:bodyPr numCol="2">
            <a:normAutofit fontScale="40000" lnSpcReduction="20000"/>
          </a:bodyPr>
          <a:lstStyle/>
          <a:p>
            <a:br>
              <a:rPr lang="en-US" b="1" dirty="0"/>
            </a:br>
            <a:br>
              <a:rPr lang="en-US" b="1" dirty="0"/>
            </a:br>
            <a:r>
              <a:rPr lang="en-US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https://sharedhope.org/PICframe9/reportcards/PIC_RC_2019_IL.pdf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https://www.traffickingmatters.com/wp-content/uploads/state-reports/2018/2018%20Human%20Trafficking%20Report%20IL.pdf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https://www2.illinois.gov/dcfs/aboutus/policy/Documents/2018_Illinois_Human_Trafficking_Task_Force_Report.pdf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https://www2.illinois.gov/dcfs/safekids/missing/Pages/Human-Trafficking-of-Children.aspx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https://www.acf.hhs.gov/sites/default/files/otip/illinois_profile_efforts_to_combat_human_trafficking.pdf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https://www.dhs.state.il.us/page.aspx?item=82023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https://stophumantraffickingil.org/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https://www.cookcountytaskforce.org/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https://www.endslaverynow.org/stop-human-trafficking-eastern-missouri-southern-illinois-network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http://caase.org/end-demand-illinois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https://erasetrafficking.org/resources-1</a:t>
            </a:r>
            <a:endParaRPr lang="en-US" b="1" dirty="0"/>
          </a:p>
          <a:p>
            <a:r>
              <a:rPr lang="en-US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http://www.respect.international/human-trafficking-in-illinois-fact-sheet/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https://www.cookcountytaskforce.org/uploads/9/1/3/5/9135373/model_policy_healthcare_subcommittee_final.pdf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https://www.rfwchicago.org/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https://usiaht.org/news/category/states/illinois/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https://thedreamcatcherfoundation.org/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https://www.equipforequality.org/wp-content/uploads/2018/07/FACT-SHEET-Human-Trafficking.pdf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https://lawecommons.luc.edu/cgi/viewcontent.cgi?article=1014&amp;context=pilr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https://www.juf.org/uploadedFiles/JUForg/JWF/Resources/Fact-Sheet-Human-Trafficking.pdf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b="1" dirty="0"/>
          </a:p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E34028-7634-274F-8607-3CB108412777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994CFD42-B35B-31BA-E398-7FF164FB9404}"/>
              </a:ext>
            </a:extLst>
          </p:cNvPr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930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Indiana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791455"/>
            <a:ext cx="11092543" cy="5247195"/>
          </a:xfrm>
        </p:spPr>
        <p:txBody>
          <a:bodyPr numCol="2">
            <a:normAutofit fontScale="40000" lnSpcReduction="20000"/>
          </a:bodyPr>
          <a:lstStyle/>
          <a:p>
            <a:r>
              <a:rPr lang="en-US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https://humantraffickinghotline.org/state/indiana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https://www.traffickingmatters.com/wp-content/uploads/state-reports/2018/2018%20Human%20Trafficking%20Report%20IN.pdf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https://sharedhope.org/PICframe9/reportcards/PIC_RC_2019_IN.pdf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https://www.freedomunited.org/news/human-trafficking-in-indiana/?gclid=EAIaIQobChMIi-yu44vr5gIVAmyGCh1cQQ8wEAAYASAAEgKgq_D_BwE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https://www.in.gov/attorneygeneral/3463.htm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https://indianacesa.org/human-trafficking/about-human-trafficking/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https://www.acf.hhs.gov/sites/default/files/otip/indiana_profile_efforts_to_combat_human_trafficking.pdf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https://www.indysb.org/itvap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https://middlewayhouse.org/human-trafficking-support-services/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http://www.indiana.edu/~traffick/_special/manyFaces.html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https://www.fbi.gov/investigate/civil-rights/human-trafficking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https://www.indwes.edu/adult-graduate/programs/certificate-human-trafficking-studies/</a:t>
            </a:r>
            <a:endParaRPr lang="en-US" b="1" dirty="0"/>
          </a:p>
          <a:p>
            <a:r>
              <a:rPr lang="en-US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https://ascent121.org/wp-content/uploads/State-of-Indiana-2016-Human-Trafficking-Report.pdf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https://ascent121.org/wp-content/uploads/A121-Recommended-Resources-v3.pdf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https://www.hopecenterindy.org/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https://www.golove.org/fight-human-trafficking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https://capselkhart.org/human-tafficking-awareness-how-to-protect-your-kids/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https://iu.cloud-cme.com/default.aspx?P=5&amp;EID=45784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https://mckinneylaw.iu.edu/iiclr/pdf/vol23p277.pdf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http://www.childadvocatesnetwork.org/wp-content/uploads/2014/10/McDaniel-Human-Trafficking-of-Indiana-Youth.pdf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https://www.ismanet.org/pdf/news/HumanTraffickingScreeningTool.pdf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b="1" dirty="0"/>
          </a:p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CB3EE9-8882-664C-B0A6-E88DBCDBBE88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4D6CC817-2F21-A0EC-5DB3-756E3D2CF5C2}"/>
              </a:ext>
            </a:extLst>
          </p:cNvPr>
          <p:cNvPicPr/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742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Iowa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951" y="553251"/>
            <a:ext cx="11055849" cy="5485400"/>
          </a:xfrm>
        </p:spPr>
        <p:txBody>
          <a:bodyPr numCol="2">
            <a:normAutofit fontScale="25000" lnSpcReduction="20000"/>
          </a:bodyPr>
          <a:lstStyle/>
          <a:p>
            <a:br>
              <a:rPr lang="en-US" b="1" dirty="0"/>
            </a:br>
            <a:r>
              <a:rPr lang="en-US" sz="4800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https://humantraffickinghotline.org/state/iowa</a:t>
            </a:r>
            <a:endParaRPr lang="en-US" sz="4800" b="1" dirty="0"/>
          </a:p>
          <a:p>
            <a:br>
              <a:rPr lang="en-US" sz="4800" b="1" dirty="0"/>
            </a:br>
            <a:r>
              <a:rPr lang="en-US" sz="48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https://sharedhope.org/PICframe9/reportcards/PIC_RC_2019_IA.pdf</a:t>
            </a:r>
            <a:endParaRPr lang="en-US" sz="4800" b="1" dirty="0"/>
          </a:p>
          <a:p>
            <a:br>
              <a:rPr lang="en-US" sz="4800" b="1" dirty="0"/>
            </a:br>
            <a:r>
              <a:rPr lang="en-US" sz="480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https://www.traffickingmatters.com/wp-content/uploads/state-reports/2018/2018%20Human%20Trafficking%20Report%20IA.pdf</a:t>
            </a:r>
            <a:endParaRPr lang="en-US" sz="4800" b="1" dirty="0"/>
          </a:p>
          <a:p>
            <a:br>
              <a:rPr lang="en-US" sz="4800" b="1" dirty="0"/>
            </a:br>
            <a:r>
              <a:rPr lang="en-US" sz="4800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sz="4800" b="1" dirty="0"/>
          </a:p>
          <a:p>
            <a:br>
              <a:rPr lang="en-US" sz="4800" b="1" dirty="0"/>
            </a:br>
            <a:r>
              <a:rPr lang="en-US" sz="4800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https://iowanaht.org/</a:t>
            </a:r>
            <a:endParaRPr lang="en-US" sz="4800" b="1" dirty="0"/>
          </a:p>
          <a:p>
            <a:br>
              <a:rPr lang="en-US" sz="4800" b="1" dirty="0"/>
            </a:br>
            <a:r>
              <a:rPr lang="en-US" sz="4800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https://iowanaht.org/wp-content/uploads/Day-on-the-Hill-Flyer-2020-Final-Version.pdf</a:t>
            </a:r>
            <a:endParaRPr lang="en-US" sz="4800" b="1" dirty="0"/>
          </a:p>
          <a:p>
            <a:br>
              <a:rPr lang="en-US" sz="4800" b="1" dirty="0"/>
            </a:br>
            <a:r>
              <a:rPr lang="en-US" sz="4800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https://iowanaht.org/resources/</a:t>
            </a:r>
            <a:endParaRPr lang="en-US" sz="4800" b="1" dirty="0"/>
          </a:p>
          <a:p>
            <a:br>
              <a:rPr lang="en-US" sz="4800" b="1" dirty="0"/>
            </a:br>
            <a:r>
              <a:rPr lang="en-US" sz="4800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sz="4800" b="1" dirty="0"/>
          </a:p>
          <a:p>
            <a:br>
              <a:rPr lang="en-US" sz="4800" b="1" dirty="0"/>
            </a:br>
            <a:r>
              <a:rPr lang="en-US" sz="4800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https://iowanaht.org/wp-content/uploads/Anti-Trafficking-Resource-Manual-Final-Version_v3.pdf</a:t>
            </a:r>
            <a:endParaRPr lang="en-US" sz="4800" b="1" dirty="0"/>
          </a:p>
          <a:p>
            <a:br>
              <a:rPr lang="en-US" sz="4800" b="1" dirty="0"/>
            </a:br>
            <a:r>
              <a:rPr lang="en-US" sz="4800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https://crees.ku.edu/sites/crees.ku.edu/files/docs/Trafficking%20Resources%20for%20Educators.pdf</a:t>
            </a:r>
            <a:endParaRPr lang="en-US" sz="4800" b="1" dirty="0"/>
          </a:p>
          <a:p>
            <a:br>
              <a:rPr lang="en-US" sz="4800" b="1" dirty="0"/>
            </a:br>
            <a:r>
              <a:rPr lang="en-US" sz="4800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https://www.acf.hhs.gov/sites/default/files/otip/iowa_profile_efforts_to_combat_human_trafficking.pdf</a:t>
            </a:r>
            <a:endParaRPr lang="en-US" sz="4800" b="1" dirty="0"/>
          </a:p>
          <a:p>
            <a:br>
              <a:rPr lang="en-US" sz="4800" b="1" dirty="0"/>
            </a:br>
            <a:r>
              <a:rPr lang="en-US" sz="4800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https://www.iowaattorneygeneral.gov/media/cms/Understanding_Human_Trafficking_in__6BCA41F996861.pdf</a:t>
            </a:r>
            <a:endParaRPr lang="en-US" sz="4800" b="1" dirty="0"/>
          </a:p>
          <a:p>
            <a:br>
              <a:rPr lang="en-US" sz="4800" b="1" dirty="0"/>
            </a:br>
            <a:r>
              <a:rPr lang="en-US" sz="4800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https://www.legis.iowa.gov/docs/publications/DF/864660.pdf</a:t>
            </a:r>
            <a:endParaRPr lang="en-US" sz="4800" b="1" dirty="0"/>
          </a:p>
          <a:p>
            <a:br>
              <a:rPr lang="en-US" sz="4800" b="1" dirty="0"/>
            </a:br>
            <a:r>
              <a:rPr lang="en-US" sz="4800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https://siouxlandagainsttrafficking.org/</a:t>
            </a:r>
            <a:endParaRPr lang="en-US" sz="4800" b="1" dirty="0"/>
          </a:p>
          <a:p>
            <a:br>
              <a:rPr lang="en-US" sz="4800" b="1" dirty="0"/>
            </a:br>
            <a:r>
              <a:rPr lang="en-US" sz="4800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https://iowadot.gov/endslavery/</a:t>
            </a:r>
            <a:endParaRPr lang="en-US" sz="4800" b="1" dirty="0"/>
          </a:p>
          <a:p>
            <a:br>
              <a:rPr lang="en-US" sz="4800" b="1" dirty="0"/>
            </a:br>
            <a:r>
              <a:rPr lang="en-US" sz="4800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https://www.chainsinterrupted.com/learn/facts-figures/</a:t>
            </a:r>
            <a:endParaRPr lang="en-US" sz="4800" b="1" dirty="0"/>
          </a:p>
          <a:p>
            <a:br>
              <a:rPr lang="en-US" sz="3700" b="1" dirty="0"/>
            </a:br>
            <a:r>
              <a:rPr lang="en-US" sz="4800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https://www.iowalegalaid.org/issues/individual-rights/human-trafficking-and-exploitation</a:t>
            </a:r>
            <a:endParaRPr lang="en-US" sz="4800" b="1" dirty="0"/>
          </a:p>
          <a:p>
            <a:br>
              <a:rPr lang="en-US" sz="4800" b="1" dirty="0"/>
            </a:br>
            <a:r>
              <a:rPr lang="en-US" sz="4800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https://dps.iowa.gov/divisions/intelligence/human-trafficking</a:t>
            </a:r>
            <a:endParaRPr lang="en-US" sz="4800" b="1" dirty="0"/>
          </a:p>
          <a:p>
            <a:br>
              <a:rPr lang="en-US" sz="4800" b="1" dirty="0"/>
            </a:br>
            <a:r>
              <a:rPr lang="en-US" sz="4800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https://www.endslaverynow.org/iowa-network-against-human-trafficking</a:t>
            </a:r>
            <a:endParaRPr lang="en-US" sz="4800" b="1" dirty="0"/>
          </a:p>
          <a:p>
            <a:br>
              <a:rPr lang="en-US" sz="4800" b="1" dirty="0"/>
            </a:br>
            <a:r>
              <a:rPr lang="en-US" sz="4800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https://www.yss.org/program/more-human-trafficking-info/</a:t>
            </a:r>
            <a:endParaRPr lang="en-US" sz="4800" b="1" dirty="0"/>
          </a:p>
          <a:p>
            <a:br>
              <a:rPr lang="en-US" sz="4800" b="1" dirty="0"/>
            </a:br>
            <a:r>
              <a:rPr lang="en-US" sz="4800" b="1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https://www.yss.org/wp-content/uploads/2019/10/Parent-and-Caregiver-Resources-2019.pdf</a:t>
            </a:r>
            <a:endParaRPr lang="en-US" sz="4800" b="1" dirty="0"/>
          </a:p>
          <a:p>
            <a:br>
              <a:rPr lang="en-US" sz="4800" b="1" dirty="0"/>
            </a:br>
            <a:r>
              <a:rPr lang="en-US" sz="4800" b="1" u="sng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https://www.stuorg.iastate.edu/site/2209</a:t>
            </a:r>
            <a:endParaRPr lang="en-US" sz="4800" b="1" dirty="0"/>
          </a:p>
          <a:p>
            <a:br>
              <a:rPr lang="en-US" sz="4800" b="1" dirty="0"/>
            </a:br>
            <a:r>
              <a:rPr lang="en-US" sz="4800" b="1" u="sng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https://ssjohnpaul.org/human-trafficking</a:t>
            </a:r>
            <a:endParaRPr lang="en-US" sz="4800" b="1" dirty="0"/>
          </a:p>
          <a:p>
            <a:br>
              <a:rPr lang="en-US" sz="4800" b="1" dirty="0"/>
            </a:br>
            <a:r>
              <a:rPr lang="en-US" sz="4800" b="1" u="sng" dirty="0"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sz="4800" b="1" dirty="0"/>
          </a:p>
          <a:p>
            <a:br>
              <a:rPr lang="en-US" sz="4800" b="1" dirty="0"/>
            </a:br>
            <a:r>
              <a:rPr lang="en-US" sz="4800" b="1" u="sng" dirty="0"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sz="4800" b="1" dirty="0"/>
          </a:p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92A756-D293-EC49-AB3F-0AA2DC59D020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0EC81072-C957-9BDB-4C80-5FC2BB9BFD16}"/>
              </a:ext>
            </a:extLst>
          </p:cNvPr>
          <p:cNvPicPr/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509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Kansas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791455"/>
            <a:ext cx="11369089" cy="5290846"/>
          </a:xfrm>
        </p:spPr>
        <p:txBody>
          <a:bodyPr numCol="2">
            <a:normAutofit fontScale="40000" lnSpcReduction="20000"/>
          </a:bodyPr>
          <a:lstStyle/>
          <a:p>
            <a:br>
              <a:rPr lang="en-US" sz="3000" b="1" dirty="0"/>
            </a:br>
            <a:r>
              <a:rPr lang="en-US" sz="3000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https://www.traffickingmatters.com/wp-content/uploads/state-reports/2018/2018%20Human%20Trafficking%20Report%20KS.pdf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https://sharedhope.org/PICframe9/reportcards/PIC_RC_2019_KS.pdf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https://humantraffickinghotline.org/sites/default/files/KS-2018-State-Report.pdf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https://www.acf.hhs.gov/sites/default/files/otip/kansas_profile_efforts_to_combat_human_trafficking.pdf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http://www.kslegislature.org/li/b2019_20/statute/021_000_0000_chapter/021_054_0000_article/021_054_0026_section/021_054_0026_k/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http://salina.ks.us/HumanTrafficking/Stalking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http://combatinghumantrafficking.org/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https://ictsos.org/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https://usiaht.org/news/category/states/kansas/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https://www.trmonline.org/services/restore-hope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https://digitalcommons.library.tmc.edu/cgi/viewcontent.cgi?article=1155&amp;context=childrenatrisk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https://marshall.house.gov/media/press-releases/rep-marshall-holds-roundtable-human-trafficking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https://cdn.ymaws.com/www.ksbar.org/resource/dynamic/blogs/20180524_164701_18051.pdf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https://www.aha.org/news/insights-and-analysis/2018-12-12-emergency-department-nurses-kansas-hospital-respond-combat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http://www.kslegresearch.org/KLRD-web/Publications/2014Briefs/2014/O-5-HumanTrafficking.pdf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http://www.homesteadministry.org/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http://www.ksufreedomalliance.org/human-trafficking-in-kansas.html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http://protectnow.org/resources/human-trafficking-news/kansas/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sz="3000" b="1" dirty="0"/>
          </a:p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BEBE2F-C8E0-6A43-848D-87C719BE4E15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82EFCCD9-E085-9C82-792C-729146F14B96}"/>
              </a:ext>
            </a:extLst>
          </p:cNvPr>
          <p:cNvPicPr/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015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Kentucky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676" y="748459"/>
            <a:ext cx="11178283" cy="5662615"/>
          </a:xfrm>
        </p:spPr>
        <p:txBody>
          <a:bodyPr numCol="2">
            <a:normAutofit fontScale="25000" lnSpcReduction="20000"/>
          </a:bodyPr>
          <a:lstStyle/>
          <a:p>
            <a:r>
              <a:rPr lang="en-US" sz="4200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http://pathcoalitionofky.org/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https://humantraffickinghotline.org/state/kentucky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https://www.traffickingmatters.com/wp-content/uploads/state-reports/2018/2018%20Human%20Trafficking%20Report%20KY.pdf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https://sharedhope.org/PICframe9/reportcards/PIC_RC_2019_KY.pdf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https://louisvilleky.gov/sites/default/files/community_services/pdfs/ht_in_ky_v2_brochure.pdf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http://www.covingtoncharities.org/services/community-outreach-services/human-trafficking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https://www.acf.hhs.gov/sites/default/files/otip/kentucky_profile_efforts_to_combat_human_trafficking.pdf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https://swo.salvationarmy.org/SouthwestOhio/combating-human-trafficking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https://www.ket.org/program/kentucky-health/human-trafficking-34131/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https://www.kasap.org/images/files/GetInfo/201_%20HT-VictimsRightsAct_FactSheet.pdf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https://www.ckrtl.org/life-issues/human-trafficking/</a:t>
            </a:r>
            <a:endParaRPr lang="en-US" sz="4200" b="1" dirty="0"/>
          </a:p>
          <a:p>
            <a:r>
              <a:rPr lang="en-US" sz="4200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https://kentuckystatepolice.org/tag/human-trafficking/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https://www.brescia.edu/2018/01/the-state-of-human-trafficking-in-kentucky/</a:t>
            </a:r>
            <a:endParaRPr lang="en-US" sz="4200" b="1" dirty="0"/>
          </a:p>
          <a:p>
            <a:r>
              <a:rPr lang="en-US" sz="4200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https://louisville.edu/kent/research-special-programs-projects/current-projects/kentucky-2016-yes-report</a:t>
            </a:r>
            <a:endParaRPr lang="en-US" sz="4200" b="1" dirty="0"/>
          </a:p>
          <a:p>
            <a:br>
              <a:rPr lang="en-US" sz="4200" b="1" dirty="0"/>
            </a:br>
            <a:endParaRPr lang="en-US" sz="4200" b="1" dirty="0"/>
          </a:p>
          <a:p>
            <a:r>
              <a:rPr lang="en-US" sz="4200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http://tabithashouseint.org/human-trafficking-is-dark-side-of-kentucky-derby-season-group-says/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https://silverleafky.org/human-trafficking-resources/</a:t>
            </a:r>
            <a:endParaRPr lang="en-US" sz="42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https://ovc.ncjrs.gov/humantrafficking/</a:t>
            </a:r>
            <a:endParaRPr lang="en-US" sz="4000" b="1" dirty="0"/>
          </a:p>
          <a:p>
            <a:br>
              <a:rPr lang="en-US" sz="3700" b="1" dirty="0"/>
            </a:br>
            <a:r>
              <a:rPr lang="en-US" sz="4000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https://www.nkytribune.com/2019/12/national-underground-railroad-freedom-center-exhibition-reveals-grim-reality-of-human-trafficking/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https://free2hope.org/human-trafficking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https://education.ky.gov/school/sdfs/Pages/Human-Trafficking.aspx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http://stopviolencencky.org/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https://unausa.org/una-usa-kentucky-division-participates-in-statewide-human-trafficking-task-force/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https://kentucky.gov/Pages/Activity-stream.aspx?n=AttorneyGeneral&amp;prId=554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https://education.ky.gov/school/sdfs/Documents/Child%20Human%20Trafficking%20Protocol-Adapted%20for%20Educators.pdf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sz="4000" b="1" dirty="0"/>
          </a:p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2DD9C0-0258-FC4F-A3EC-5A4A4226F5CA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E13D32AD-83BE-C345-884D-45242C040776}"/>
              </a:ext>
            </a:extLst>
          </p:cNvPr>
          <p:cNvPicPr/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01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3D665-CC3D-2155-7561-E1D98C317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629"/>
            <a:ext cx="10515600" cy="4756557"/>
          </a:xfrm>
        </p:spPr>
        <p:txBody>
          <a:bodyPr>
            <a:normAutofit fontScale="70000" lnSpcReduction="20000"/>
          </a:bodyPr>
          <a:lstStyle/>
          <a:p>
            <a:pPr marL="742950" indent="-742950" algn="ctr">
              <a:buFont typeface="+mj-lt"/>
              <a:buAutoNum type="arabicPeriod"/>
            </a:pPr>
            <a:endParaRPr lang="en-US" sz="4000" b="1" dirty="0">
              <a:effectLst>
                <a:glow rad="228600">
                  <a:schemeClr val="bg1">
                    <a:alpha val="40000"/>
                  </a:schemeClr>
                </a:glow>
              </a:effectLst>
              <a:latin typeface="Century Gothic" panose="020B0502020202020204" pitchFamily="34" charset="0"/>
            </a:endParaRPr>
          </a:p>
          <a:p>
            <a:pPr marL="742950" indent="-7429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41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Please note, the links in the following slides serve as resources to all those seeking further or specific information relevant to the seeker’s topic. </a:t>
            </a:r>
          </a:p>
          <a:p>
            <a:pPr marL="742950" indent="-7429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sz="4100" b="1" dirty="0">
              <a:effectLst>
                <a:glow rad="228600">
                  <a:schemeClr val="bg1">
                    <a:alpha val="40000"/>
                  </a:schemeClr>
                </a:glow>
              </a:effectLst>
              <a:latin typeface="Century Gothic" panose="020B0502020202020204" pitchFamily="34" charset="0"/>
            </a:endParaRPr>
          </a:p>
          <a:p>
            <a:pPr marL="742950" indent="-7429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41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We, at Nurses United Against Human Trafficking (NUAHT) do our best to keep these resources current and in working order.</a:t>
            </a:r>
          </a:p>
          <a:p>
            <a:pPr marL="742950" indent="-7429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sz="4100" b="1" dirty="0">
              <a:effectLst>
                <a:glow rad="228600">
                  <a:schemeClr val="bg1">
                    <a:alpha val="40000"/>
                  </a:schemeClr>
                </a:glow>
              </a:effectLst>
              <a:latin typeface="Century Gothic" panose="020B0502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1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NUAHT </a:t>
            </a:r>
            <a:r>
              <a:rPr lang="en-US" sz="4100" b="1" i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does not </a:t>
            </a:r>
            <a:r>
              <a:rPr lang="en-US" sz="41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endorse or support any advertisements or products found on any of the linked webpages. </a:t>
            </a:r>
            <a:endParaRPr lang="en-US" sz="41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EFFB16-4282-622B-189D-F83A6F3DD874}"/>
              </a:ext>
            </a:extLst>
          </p:cNvPr>
          <p:cNvSpPr txBox="1"/>
          <p:nvPr/>
        </p:nvSpPr>
        <p:spPr>
          <a:xfrm>
            <a:off x="3048699" y="519056"/>
            <a:ext cx="6094602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DISCLAIMER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760DD6CF-E519-87DF-FBCD-033B2A1A421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545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Louisiana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390" y="521048"/>
            <a:ext cx="11642272" cy="5247195"/>
          </a:xfrm>
        </p:spPr>
        <p:txBody>
          <a:bodyPr numCol="2">
            <a:noAutofit/>
          </a:bodyPr>
          <a:lstStyle/>
          <a:p>
            <a:br>
              <a:rPr lang="en-US" sz="1050" b="1" dirty="0"/>
            </a:br>
            <a:r>
              <a:rPr lang="en-US" sz="1000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https://www.traffickingmatters.com/wp-content/uploads/state-reports/2018/2018%20Human%20Trafficking%20Report%20LA.pdf</a:t>
            </a:r>
            <a:endParaRPr lang="en-US" sz="1000" b="1" dirty="0"/>
          </a:p>
          <a:p>
            <a:br>
              <a:rPr lang="en-US" sz="1000" b="1" dirty="0"/>
            </a:br>
            <a:r>
              <a:rPr lang="en-US" sz="10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https://sharedhope.org/PICframe9/reportcards/PIC_RC_2019_LA.pdf</a:t>
            </a:r>
            <a:endParaRPr lang="en-US" sz="1000" b="1" dirty="0"/>
          </a:p>
          <a:p>
            <a:br>
              <a:rPr lang="en-US" sz="1000" b="1" dirty="0"/>
            </a:br>
            <a:r>
              <a:rPr lang="en-US" sz="100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https://humantraffickinghotline.org/state/louisiana</a:t>
            </a:r>
            <a:endParaRPr lang="en-US" sz="1000" b="1" dirty="0"/>
          </a:p>
          <a:p>
            <a:br>
              <a:rPr lang="en-US" sz="1000" b="1" dirty="0"/>
            </a:br>
            <a:r>
              <a:rPr lang="en-US" sz="1000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http://www.dcfs.louisiana.gov/assets/docs/searchable/Child%20Welfare/PlansReports/Human%20Trafficking%20Report%202019.pdf</a:t>
            </a:r>
            <a:endParaRPr lang="en-US" sz="1000" b="1" dirty="0"/>
          </a:p>
          <a:p>
            <a:br>
              <a:rPr lang="en-US" sz="1000" b="1" dirty="0"/>
            </a:br>
            <a:r>
              <a:rPr lang="en-US" sz="1000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http://www.dss.state.la.us/index.cfm?md=newsroom&amp;tmp=detail&amp;articleID=897#undefined</a:t>
            </a:r>
            <a:endParaRPr lang="en-US" sz="1000" b="1" dirty="0"/>
          </a:p>
          <a:p>
            <a:br>
              <a:rPr lang="en-US" sz="1000" b="1" dirty="0"/>
            </a:br>
            <a:r>
              <a:rPr lang="en-US" sz="1000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http://www.dcfs.louisiana.gov/assets/docs/searchable/Child%20Welfare/PlansReports/Extended_Foster_Care_Fact_Sheet.pdf</a:t>
            </a:r>
            <a:endParaRPr lang="en-US" sz="1000" b="1" dirty="0"/>
          </a:p>
          <a:p>
            <a:br>
              <a:rPr lang="en-US" sz="1000" b="1" dirty="0"/>
            </a:br>
            <a:r>
              <a:rPr lang="en-US" sz="1000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http://www.dcfs.louisiana.gov/assets/docs/searchable/Roadshow/DCFS_Services_Statewide.pdf</a:t>
            </a:r>
            <a:endParaRPr lang="en-US" sz="1000" b="1" dirty="0"/>
          </a:p>
          <a:p>
            <a:br>
              <a:rPr lang="en-US" sz="1000" b="1" dirty="0"/>
            </a:br>
            <a:r>
              <a:rPr lang="en-US" sz="1000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https://www.amberadvocate.org/wp-content/uploads/2019/02/Louisiana_CST_ProjectReport_FINAL_Approved-for-release_Feb2019.pdf</a:t>
            </a:r>
            <a:endParaRPr lang="en-US" sz="1000" b="1" dirty="0"/>
          </a:p>
          <a:p>
            <a:br>
              <a:rPr lang="en-US" sz="1000" b="1" dirty="0"/>
            </a:br>
            <a:r>
              <a:rPr lang="en-US" sz="1000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https://www.lasc.org/documents/2018_HTPC_Exec_Summary_and_Annual_Report.pdf</a:t>
            </a:r>
            <a:endParaRPr lang="en-US" sz="1000" b="1" dirty="0"/>
          </a:p>
          <a:p>
            <a:br>
              <a:rPr lang="en-US" sz="1000" b="1" dirty="0"/>
            </a:br>
            <a:r>
              <a:rPr lang="en-US" sz="1000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https://www.acf.hhs.gov/sites/default/files/otip/louisiana_profile_efforts_to_combat_human_trafficking.pdf</a:t>
            </a:r>
            <a:endParaRPr lang="en-US" sz="1000" b="1" dirty="0"/>
          </a:p>
          <a:p>
            <a:br>
              <a:rPr lang="en-US" sz="1000" b="1" dirty="0"/>
            </a:br>
            <a:r>
              <a:rPr lang="en-US" sz="1000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https://www.justice.gov/usao-wdla/pr/us-attorney-david-c-joseph-announces-launch-northwest-louisiana-human-trafficking-task</a:t>
            </a:r>
            <a:endParaRPr lang="en-US" sz="1000" b="1" dirty="0"/>
          </a:p>
          <a:p>
            <a:br>
              <a:rPr lang="en-US" sz="1000" b="1" dirty="0"/>
            </a:br>
            <a:r>
              <a:rPr lang="en-US" sz="1000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sz="1000" b="1" dirty="0"/>
          </a:p>
          <a:p>
            <a:br>
              <a:rPr lang="en-US" sz="1000" b="1" dirty="0"/>
            </a:br>
            <a:r>
              <a:rPr lang="en-US" sz="1000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br>
              <a:rPr lang="en-US" sz="1000" b="1" dirty="0"/>
            </a:br>
            <a:r>
              <a:rPr lang="en-US" sz="1000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http://www.nolatrafficking.org/research</a:t>
            </a:r>
            <a:endParaRPr lang="en-US" sz="1000" b="1" dirty="0"/>
          </a:p>
          <a:p>
            <a:br>
              <a:rPr lang="en-US" sz="1000" b="1" dirty="0"/>
            </a:br>
            <a:r>
              <a:rPr lang="en-US" sz="1000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https://usiaht.org/news/category/states/louisiana/</a:t>
            </a:r>
            <a:endParaRPr lang="en-US" sz="1000" b="1" dirty="0"/>
          </a:p>
          <a:p>
            <a:br>
              <a:rPr lang="en-US" sz="1000" b="1" dirty="0"/>
            </a:br>
            <a:r>
              <a:rPr lang="en-US" sz="1000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https://www.wafb.com/2019/04/18/juveniles-account-majority-human-trafficking-victims-la/</a:t>
            </a:r>
            <a:endParaRPr lang="en-US" sz="1000" b="1" dirty="0"/>
          </a:p>
          <a:p>
            <a:br>
              <a:rPr lang="en-US" sz="1000" b="1" dirty="0"/>
            </a:br>
            <a:r>
              <a:rPr lang="en-US" sz="1000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https://www.caddoda.com/divisions/human-trafficking/</a:t>
            </a:r>
            <a:endParaRPr lang="en-US" sz="1000" b="1" dirty="0"/>
          </a:p>
          <a:p>
            <a:br>
              <a:rPr lang="en-US" sz="1000" b="1" dirty="0"/>
            </a:br>
            <a:r>
              <a:rPr lang="en-US" sz="1000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http://ldh.la.gov/assets/oph/Center-PHCH/Center-PH/familyplanning/PointOfRescue_WEB.pdf</a:t>
            </a:r>
            <a:endParaRPr lang="en-US" sz="1000" b="1" dirty="0"/>
          </a:p>
          <a:p>
            <a:br>
              <a:rPr lang="en-US" sz="1000" b="1" dirty="0"/>
            </a:br>
            <a:r>
              <a:rPr lang="en-US" sz="1000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https://respectlife.arch-no.org/human-trafficking</a:t>
            </a:r>
            <a:endParaRPr lang="en-US" sz="1000" b="1" dirty="0"/>
          </a:p>
          <a:p>
            <a:br>
              <a:rPr lang="en-US" sz="1000" b="1" dirty="0"/>
            </a:br>
            <a:r>
              <a:rPr lang="en-US" sz="1000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https://louisianalawhelp.org/issues/civil-rights-including-voting-rights/human-trafficking-and-exploitation</a:t>
            </a:r>
            <a:endParaRPr lang="en-US" sz="1000" b="1" dirty="0"/>
          </a:p>
          <a:p>
            <a:br>
              <a:rPr lang="en-US" sz="1000" b="1" dirty="0"/>
            </a:br>
            <a:r>
              <a:rPr lang="en-US" sz="1000" b="1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https://www.lacaht.org/</a:t>
            </a:r>
            <a:endParaRPr lang="en-US" sz="1000" b="1" dirty="0"/>
          </a:p>
          <a:p>
            <a:br>
              <a:rPr lang="en-US" sz="1000" b="1" dirty="0"/>
            </a:br>
            <a:r>
              <a:rPr lang="en-US" sz="1000" b="1" u="sng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https://rottenindenmark.files.wordpress.com/2019/11/68c77-openingdoors-louisianahumantraffickingsurvivorhousingreportcompressed.pdf</a:t>
            </a:r>
            <a:endParaRPr lang="en-US" sz="1000" b="1" dirty="0"/>
          </a:p>
          <a:p>
            <a:br>
              <a:rPr lang="en-US" sz="1000" b="1" dirty="0"/>
            </a:br>
            <a:r>
              <a:rPr lang="en-US" sz="1000" b="1" u="sng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https://www.swlaabolitionists.com/</a:t>
            </a:r>
            <a:endParaRPr lang="en-US" sz="1000" b="1" dirty="0"/>
          </a:p>
          <a:p>
            <a:br>
              <a:rPr lang="en-US" sz="1000" b="1" dirty="0"/>
            </a:br>
            <a:r>
              <a:rPr lang="en-US" sz="1000" b="1" u="sng" dirty="0"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https://static.wixstatic.com/ugd/a61264_1e37f81a901e4fd388b77bfbfe860ac6.pdf</a:t>
            </a:r>
            <a:endParaRPr lang="en-US" sz="1000" b="1" dirty="0"/>
          </a:p>
          <a:p>
            <a:br>
              <a:rPr lang="en-US" sz="1000" b="1" dirty="0"/>
            </a:br>
            <a:r>
              <a:rPr lang="en-US" sz="1000" b="1" u="sng" dirty="0"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https://d2y1pz2y630308.cloudfront.net/16596/documents/2018/6/New%20Orleans%20Metropolitan%20Area%202018%20Human%20Trafficking%20Resource%20Guide.pdf</a:t>
            </a:r>
            <a:endParaRPr lang="en-US" sz="1000" b="1" dirty="0"/>
          </a:p>
          <a:p>
            <a:br>
              <a:rPr lang="en-US" sz="1000" b="1" dirty="0"/>
            </a:br>
            <a:r>
              <a:rPr lang="en-US" sz="1000" b="1" u="sng" dirty="0"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sz="1000" b="1" dirty="0"/>
          </a:p>
          <a:p>
            <a:br>
              <a:rPr lang="en-US" sz="1000" b="1" dirty="0"/>
            </a:br>
            <a:r>
              <a:rPr lang="en-US" sz="1000" b="1" u="sng" dirty="0"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sz="1000" b="1" dirty="0"/>
          </a:p>
          <a:p>
            <a:pPr marL="0" indent="0">
              <a:buNone/>
            </a:pPr>
            <a:br>
              <a:rPr lang="en-US" sz="1000" b="1" dirty="0"/>
            </a:br>
            <a:br>
              <a:rPr lang="en-US" sz="1000" b="1" dirty="0"/>
            </a:br>
            <a:br>
              <a:rPr lang="en-US" sz="1000" b="1" dirty="0"/>
            </a:br>
            <a:endParaRPr lang="en-US" sz="10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BD2443-BC1D-0A42-844F-8DC271F89303}"/>
              </a:ext>
            </a:extLst>
          </p:cNvPr>
          <p:cNvSpPr txBox="1"/>
          <p:nvPr/>
        </p:nvSpPr>
        <p:spPr>
          <a:xfrm>
            <a:off x="-84466" y="6642556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37E0C556-15A5-F527-08A4-10A32D2EAB13}"/>
              </a:ext>
            </a:extLst>
          </p:cNvPr>
          <p:cNvPicPr/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070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Maine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236" y="893852"/>
            <a:ext cx="11777609" cy="5144798"/>
          </a:xfrm>
        </p:spPr>
        <p:txBody>
          <a:bodyPr numCol="2">
            <a:normAutofit fontScale="55000" lnSpcReduction="20000"/>
          </a:bodyPr>
          <a:lstStyle/>
          <a:p>
            <a:br>
              <a:rPr lang="en-US" b="1" dirty="0"/>
            </a:br>
            <a:r>
              <a:rPr lang="en-US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https://sharedhope.org/PICframe9/reportcards/PIC_RC_2019_ME.pdf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https://www.traffickingmatters.com/wp-content/uploads/state-reports/2018/2018%20Human%20Trafficking%20Report%20ME.pdf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https://humantraffickinghotline.org/state/maine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http://www.mainesten.org/laws.html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http://www.mainesten.org/outreach-materials.html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https://www.ccmaine.org/refugee-immigration-services/human-trafficking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https://www.cumberlandcounty.org/664/Human-Trafficking-Unit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https://www.preblestreet.org/preble-street-anti-trafficking-services/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https://www.acf.hhs.gov/sites/default/files/otip/maine_profile_efforts_to_combat_human_trafficking.pdf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http://www.mainesten.org/data.html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https://digitalcommons.library.umaine.edu/cgi/viewcontent.cgi?article=1298&amp;context=honors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b="1" dirty="0"/>
          </a:p>
          <a:p>
            <a:pPr marL="0" indent="0">
              <a:buNone/>
            </a:pP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DF6BCC-6A9A-5C47-8737-A8729AC5978C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ACAB1644-BF6C-28EE-8011-8787E7079ACB}"/>
              </a:ext>
            </a:extLst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6443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010" y="276292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Maryland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065" y="1080521"/>
            <a:ext cx="11561491" cy="5350283"/>
          </a:xfrm>
        </p:spPr>
        <p:txBody>
          <a:bodyPr numCol="2">
            <a:normAutofit fontScale="32500" lnSpcReduction="20000"/>
          </a:bodyPr>
          <a:lstStyle/>
          <a:p>
            <a:br>
              <a:rPr lang="en-US" b="1" dirty="0"/>
            </a:br>
            <a:r>
              <a:rPr lang="en-US" sz="3200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http://www.frederickhealth.org/documents/PGHC-Medical-Screening-Protocol-FINAL.pdf</a:t>
            </a:r>
            <a:endParaRPr lang="en-US" sz="3200" b="1" dirty="0"/>
          </a:p>
          <a:p>
            <a:br>
              <a:rPr lang="en-US" sz="3200" b="1" dirty="0"/>
            </a:br>
            <a:r>
              <a:rPr lang="en-US" sz="32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https://www.traffickingmatters.com/wp-content/uploads/state-reports/2018/2018%20Human%20Trafficking%20Report%20MD.pdf</a:t>
            </a:r>
            <a:endParaRPr lang="en-US" sz="3200" b="1" dirty="0"/>
          </a:p>
          <a:p>
            <a:br>
              <a:rPr lang="en-US" sz="3200" b="1" dirty="0"/>
            </a:br>
            <a:r>
              <a:rPr lang="en-US" sz="320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https://sharedhope.org/PICframe9/reportcards/PIC_RC_2019_MD.pdf</a:t>
            </a:r>
            <a:endParaRPr lang="en-US" sz="3200" b="1" dirty="0"/>
          </a:p>
          <a:p>
            <a:br>
              <a:rPr lang="en-US" sz="3200" b="1" dirty="0"/>
            </a:br>
            <a:r>
              <a:rPr lang="en-US" sz="3200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sz="3200" b="1" dirty="0"/>
          </a:p>
          <a:p>
            <a:br>
              <a:rPr lang="en-US" sz="3200" b="1" dirty="0"/>
            </a:br>
            <a:r>
              <a:rPr lang="en-US" sz="3200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http://www.mdhumantrafficking.org/</a:t>
            </a:r>
            <a:endParaRPr lang="en-US" sz="3200" b="1" dirty="0"/>
          </a:p>
          <a:p>
            <a:br>
              <a:rPr lang="en-US" sz="3200" b="1" dirty="0"/>
            </a:br>
            <a:r>
              <a:rPr lang="en-US" sz="3200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http://www.mdhumantrafficking.org/maryland</a:t>
            </a:r>
            <a:endParaRPr lang="en-US" sz="3200" b="1" dirty="0"/>
          </a:p>
          <a:p>
            <a:br>
              <a:rPr lang="en-US" sz="3200" b="1" dirty="0"/>
            </a:br>
            <a:r>
              <a:rPr lang="en-US" sz="3200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http://goccp.maryland.gov/victims/rights-resources/human-trafficking/</a:t>
            </a:r>
            <a:endParaRPr lang="en-US" sz="3200" b="1" dirty="0"/>
          </a:p>
          <a:p>
            <a:br>
              <a:rPr lang="en-US" sz="3200" b="1" dirty="0"/>
            </a:br>
            <a:r>
              <a:rPr lang="en-US" sz="3200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https://static1.squarespace.com/static/53d105bae4b009be345a11ba/t/56d7a2b91bbee06258bbeba5/1456972474279/2016+MHTTF+VS+Directory.pdf</a:t>
            </a:r>
            <a:endParaRPr lang="en-US" sz="3200" b="1" dirty="0"/>
          </a:p>
          <a:p>
            <a:br>
              <a:rPr lang="en-US" sz="3200" b="1" dirty="0"/>
            </a:br>
            <a:r>
              <a:rPr lang="en-US" sz="3200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https://ovc.ncjrs.gov/humantrafficking/publicawareness.html</a:t>
            </a:r>
            <a:endParaRPr lang="en-US" sz="3200" b="1" dirty="0"/>
          </a:p>
          <a:p>
            <a:br>
              <a:rPr lang="en-US" sz="3200" b="1" dirty="0"/>
            </a:br>
            <a:r>
              <a:rPr lang="en-US" sz="3200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https://humantraffickinghotline.org/state/maryland</a:t>
            </a:r>
            <a:endParaRPr lang="en-US" sz="3200" b="1" dirty="0"/>
          </a:p>
          <a:p>
            <a:br>
              <a:rPr lang="en-US" sz="3200" b="1" dirty="0"/>
            </a:br>
            <a:r>
              <a:rPr lang="en-US" sz="3200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https://mcasa.org/providers/resources-on-specific-topics/human-sex-trafficking</a:t>
            </a:r>
            <a:endParaRPr lang="en-US" sz="3200" b="1" dirty="0"/>
          </a:p>
          <a:p>
            <a:br>
              <a:rPr lang="en-US" sz="3200" b="1" dirty="0"/>
            </a:br>
            <a:r>
              <a:rPr lang="en-US" sz="3200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https://mcasa.org/assets/files/Comprehensive_Trafficking_Assessment._Polaris_._pdf_.pdf</a:t>
            </a:r>
            <a:endParaRPr lang="en-US" sz="3200" b="1" dirty="0"/>
          </a:p>
          <a:p>
            <a:br>
              <a:rPr lang="en-US" sz="3200" b="1" dirty="0"/>
            </a:br>
            <a:r>
              <a:rPr lang="en-US" sz="3200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https://static1.squarespace.com/static/53d105bae4b009be345a11ba/t/556c9e55e4b0e1c16359c429/1433181781438/combating-human-trafficking-2015-update.pdf</a:t>
            </a:r>
            <a:endParaRPr lang="en-US" sz="3200" b="1" dirty="0"/>
          </a:p>
          <a:p>
            <a:br>
              <a:rPr lang="en-US" sz="3200" b="1" dirty="0"/>
            </a:br>
            <a:r>
              <a:rPr lang="en-US" sz="3200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https://www.ssw.umaryland.edu/pari/the-projects/maryland-human-trafficking-initiative-for-children--youth/</a:t>
            </a:r>
            <a:endParaRPr lang="en-US" sz="3200" b="1" dirty="0"/>
          </a:p>
          <a:p>
            <a:br>
              <a:rPr lang="en-US" sz="3200" b="1" dirty="0"/>
            </a:br>
            <a:r>
              <a:rPr lang="en-US" sz="3200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https://cnsmaryland.org/human-trafficking/</a:t>
            </a:r>
            <a:endParaRPr lang="en-US" sz="3200" b="1" dirty="0"/>
          </a:p>
          <a:p>
            <a:br>
              <a:rPr lang="en-US" sz="3200" b="1" dirty="0"/>
            </a:br>
            <a:r>
              <a:rPr lang="en-US" sz="3200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https://salvationarmycm.org/help/human-trafficking/</a:t>
            </a:r>
            <a:endParaRPr lang="en-US" sz="3200" b="1" dirty="0"/>
          </a:p>
          <a:p>
            <a:br>
              <a:rPr lang="en-US" sz="3200" b="1" dirty="0"/>
            </a:br>
            <a:r>
              <a:rPr lang="en-US" sz="3200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https://frederickcountymd.gov/7672/Human-Trafficking-Response-Team</a:t>
            </a:r>
            <a:endParaRPr lang="en-US" sz="3200" b="1" dirty="0"/>
          </a:p>
          <a:p>
            <a:br>
              <a:rPr lang="en-US" sz="3200" b="1" dirty="0"/>
            </a:br>
            <a:r>
              <a:rPr lang="en-US" sz="3200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https://frederickcountymd.gov/DocumentCenter/View/311288/FINAL-Frederick-County-HTTF-Protocol--Resource-Guide-Rev-319?bidId=</a:t>
            </a:r>
            <a:endParaRPr lang="en-US" sz="3200" b="1" dirty="0"/>
          </a:p>
          <a:p>
            <a:br>
              <a:rPr lang="en-US" sz="3200" b="1" dirty="0"/>
            </a:br>
            <a:r>
              <a:rPr lang="en-US" sz="3200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https://frederickcountymd.gov/DocumentCenter/View/311286/Human-Trafficking-Health-Brief?bidId=</a:t>
            </a:r>
            <a:endParaRPr lang="en-US" sz="3200" b="1" dirty="0"/>
          </a:p>
          <a:p>
            <a:br>
              <a:rPr lang="en-US" sz="3200" b="1" dirty="0"/>
            </a:br>
            <a:r>
              <a:rPr lang="en-US" sz="3200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https://www.umdsafecenter.org/our-impact/policy-initiatives/</a:t>
            </a:r>
            <a:endParaRPr lang="en-US" sz="3200" b="1" dirty="0"/>
          </a:p>
          <a:p>
            <a:br>
              <a:rPr lang="en-US" sz="3200" b="1" dirty="0"/>
            </a:br>
            <a:r>
              <a:rPr lang="en-US" sz="3200" b="1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https://www.howardcountymd.gov/LinkClick.aspx?fileticket=h6NNT6djuck%3d&amp;tabid=2725&amp;portalid=0</a:t>
            </a:r>
            <a:endParaRPr lang="en-US" sz="3200" b="1" dirty="0"/>
          </a:p>
          <a:p>
            <a:br>
              <a:rPr lang="en-US" sz="3200" b="1" dirty="0"/>
            </a:br>
            <a:r>
              <a:rPr lang="en-US" sz="3200" b="1" u="sng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https://www.acf.hhs.gov/sites/default/files/otip/maryland_profile_efforts_to_combat_human_trafficking.pdf</a:t>
            </a:r>
            <a:endParaRPr lang="en-US" sz="3200" b="1" dirty="0"/>
          </a:p>
          <a:p>
            <a:br>
              <a:rPr lang="en-US" sz="3200" b="1" dirty="0"/>
            </a:br>
            <a:r>
              <a:rPr lang="en-US" sz="3200" b="1" u="sng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sz="3200" b="1" dirty="0"/>
          </a:p>
          <a:p>
            <a:br>
              <a:rPr lang="en-US" sz="3200" b="1" dirty="0"/>
            </a:br>
            <a:r>
              <a:rPr lang="en-US" sz="3200" b="1" u="sng" dirty="0"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sz="3200" b="1" dirty="0"/>
          </a:p>
          <a:p>
            <a:br>
              <a:rPr lang="en-US" sz="3200" b="1" dirty="0"/>
            </a:br>
            <a:r>
              <a:rPr lang="en-US" sz="3200" b="1" u="sng" dirty="0"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sz="3200" b="1" dirty="0"/>
          </a:p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D04E8B-3F1F-FB4D-8249-BF7927700BBB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CD6E89F7-8A11-2B51-4757-1E3C53782DC9}"/>
              </a:ext>
            </a:extLst>
          </p:cNvPr>
          <p:cNvPicPr/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83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Massachusetts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708917"/>
            <a:ext cx="11379363" cy="5329733"/>
          </a:xfrm>
        </p:spPr>
        <p:txBody>
          <a:bodyPr numCol="2">
            <a:normAutofit fontScale="55000" lnSpcReduction="20000"/>
          </a:bodyPr>
          <a:lstStyle/>
          <a:p>
            <a:br>
              <a:rPr lang="en-US" b="1" dirty="0"/>
            </a:br>
            <a:br>
              <a:rPr lang="en-US" b="1" dirty="0"/>
            </a:br>
            <a:r>
              <a:rPr lang="en-US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https://sharedhope.org/PICframe9/reportcards/PIC_RC_2019_MA.pdf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https://www.traffickingmatters.com/wp-content/uploads/state-reports/2018/2018%20Human%20Trafficking%20Report%20MA.pdf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https://www.mass.gov/fighting-human-trafficking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https://humantraffickinghotline.org/state/massachusetts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https://www.usccr.gov/pubs/2019/11-06-MA-SAC-Human-Trafficking-Report.pdf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http://mceht.org/#/about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https://www.massgeneral.org/emergency-medicine/divisions-centers-and-programs/mass-general-freedom-clinic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https://www.acf.hhs.gov/sites/default/files/otip/massachusetts_profile_efforts_to_combat_human_trafficking.pdf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https://mhoa.com/wp-content/uploads/2019/09/Labor-Trafficking-Overview-fo-MHOA.pdf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https://www.ama-assn.org/system/files/2019-08/education-programs-combat-human-trafficking.pdf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http://humantraffickingmed.stanford.edu/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https://www.wamc.org/term/human-trafficking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https://hwc.plymouthda.com/risk-factors-child-human-trafficking/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b="1" dirty="0"/>
          </a:p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60B970-1F86-F54E-881E-8E0DDC574821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098700EF-BD20-6B3F-88D9-DAD5CA3BE7F0}"/>
              </a:ext>
            </a:extLst>
          </p:cNvPr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9789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4474E-9C83-2349-8D37-7FADC4347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815"/>
            <a:ext cx="10515600" cy="54159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Michigan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DB594-DF54-0E4B-995C-761CC112B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324" y="901192"/>
            <a:ext cx="11071352" cy="5674661"/>
          </a:xfrm>
        </p:spPr>
        <p:txBody>
          <a:bodyPr numCol="2">
            <a:normAutofit fontScale="55000" lnSpcReduction="20000"/>
          </a:bodyPr>
          <a:lstStyle/>
          <a:p>
            <a:r>
              <a:rPr lang="en-US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https://sharedhope.org/PICframe9/reportcards/PIC_RC_2019_MI.pdf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https://polarisproject.org/2018-us-national-human-trafficking-hotline-statistics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https://www.childwelfare.gov/topics/systemwide/trafficking/federallaws/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https://www.michigan.gov/ag/0,4534,7-359-82917_81399---,00.html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https://www.michigan.gov/documents/ag/2016+Human+Trafficking+Report_555198_7.pdf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http://www.legislature.mi.gov/(S(bvnvloehso2dzzgpjqwdgllh))/mileg.aspx?page=GetObject&amp;objectname=mcl-750-462a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https://mhttf.org/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https://mhttf.org/mhttf-regional-task-forces/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https://mhttf.org/books-articles/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https://www.bridgemi.com/michigan-health-watch/childhood-trauma-tied-health-risks-michigan-doctors-dont-ask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https://www.michigan.gov/ag/0,4534,7-359-82917_81399_81407---,00.html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https://usiaht.org/news/?gclid=EAIaIQobChMIvIrr77nM5gIVD2KGCh3zpQ_fEAAYASAAEgK11PD_BwE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https://www.michigan.gov/documents/dhs/HumanTraffickingProtocol_440356_7.pdf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https://dhhs.michigan.gov/OLMWEB/EX/SR/Public/SRM/300.pdf#pagemode=bookmarks</a:t>
            </a:r>
            <a:endParaRPr lang="en-US" b="1" dirty="0"/>
          </a:p>
          <a:p>
            <a:r>
              <a:rPr lang="en-US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b="1" dirty="0"/>
          </a:p>
          <a:p>
            <a:r>
              <a:rPr lang="en-US" b="1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8725ED-10EA-9840-833B-F45BE516DD72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40ABBC93-6761-0991-49CC-3BB1DCA75ECB}"/>
              </a:ext>
            </a:extLst>
          </p:cNvPr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7077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Minnesota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791455"/>
            <a:ext cx="11846463" cy="5660716"/>
          </a:xfrm>
        </p:spPr>
        <p:txBody>
          <a:bodyPr numCol="2">
            <a:normAutofit fontScale="25000" lnSpcReduction="20000"/>
          </a:bodyPr>
          <a:lstStyle/>
          <a:p>
            <a:br>
              <a:rPr lang="en-US" b="1" dirty="0"/>
            </a:br>
            <a:r>
              <a:rPr lang="en-US" sz="4000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https://sharedhope.org/PICframe9/reportcards/PIC_RC_2019_MN.pdf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https://www.traffickingmatters.com/wp-content/uploads/state-reports/2018/2018%20Human%20Trafficking%20Report%20MN.pdf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https://www.ag.state.mn.us/Consumer/Publications/SexTrafficking.asp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https://www.ag.state.mn.us/Brochures/pubSexTrafficking.pdf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https://www.freedomunited.org/modern-slavery-join-us/?gclid=EAIaIQobChMInre53dnv5gIVEG6GCh22RwOiEAAYASAAEgJVqPD_BwE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https://www.dot.state.mn.us/humantraffickingawareness/resources.html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http://www.mnhttf.com/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https://www.ramseycounty.us/your-government/leadership/county-attorneys-office/community-initiatives/combatting-sex-trafficking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https://www.ramseycounty.us/sites/default/files/County%20Attorney/Safe%20Harbor%20Protocol%20Guidelines_Final.pdf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https://www.ramseycounty.us/your-government/leadership/county-attorneys-office/community-initiatives/combatting-sex-trafficking/training-videos-system-professionals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https://www.theadvocatesforhumanrights.org/uploads/human_trafficking_in_minnesota_2.pdf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https://dps.mn.gov/divisions/ojp/statistical-analysis-center/Pages/human-trafficking-reports.aspx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https://dps.mn.gov/divisions/ojp/forms-documents/Documents/!2012%20Safe%20Harbor%20Report%20(FINAL).pdf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https://www.acf.hhs.gov/sites/default/files/otip/minnesota_profile_efforts_to_combat_human_trafficking.pdf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https://www.mfc.org/the-issue-human-trafficking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https://iimn.org/programs/immigration-and-citizenship/anti-human-trafficking/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https://uroc.umn.edu/sites/uroc.umn.edu/files/SH4ALL-Findings-and-recommendations-1.13.19.pdf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https://www.health.state.mn.us/communities/safeharbor/response/labortrafficking.html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https://www.co.washington.mn.us/DocumentCenter/View/12294/Sex-Trafficking?bidId=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http://www.mncourts.gov/Help-Topics/CJI/Sex-Trafficking-of-Minnesota-Children-(1).aspx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https://www.stpaul.gov/departments/police/administration-office-chief/major-crimes-division/narcotics-vice/gerald-d-vick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https://www.futureswithoutviolence.org/wp-content/uploads/Resources-on-Anti-Human-Trafficking-Eletronic-Links-by-Topic-2019.pdf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https://www.cityofalbertlea.org/wp-content/uploads/Human_Trafficking_Analysis_8-25-14.pdf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https://www.state.gov/wp-content/uploads/2018/12/usac_human_trafficking_2017.pdf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https://static1.squarespace.com/static/5ac26062506fbee9f6d08994/t/5b846304c2241b8b6232900f/1535402767253/Shattered-Hearts-Full.pdf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sz="4000" b="1" dirty="0"/>
          </a:p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13EFE2-8F26-6D49-BB4C-859B3AE1DC3C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869F40EE-1007-53C7-1374-F031001E6B40}"/>
              </a:ext>
            </a:extLst>
          </p:cNvPr>
          <p:cNvPicPr/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0633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Mississippi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6" y="791455"/>
            <a:ext cx="11846463" cy="5321669"/>
          </a:xfrm>
        </p:spPr>
        <p:txBody>
          <a:bodyPr numCol="2">
            <a:normAutofit fontScale="40000" lnSpcReduction="20000"/>
          </a:bodyPr>
          <a:lstStyle/>
          <a:p>
            <a:br>
              <a:rPr lang="en-US" b="1" dirty="0"/>
            </a:br>
            <a:br>
              <a:rPr lang="en-US" b="1" dirty="0"/>
            </a:br>
            <a:r>
              <a:rPr lang="en-US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https://www.traffickingmatters.com/wp-content/uploads/state-reports/2018/2018%20Human%20Trafficking%20Report%20MS.pdf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https://sharedhope.org/PICframe9/reportcards/PIC_RC_2019_MS.pdf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https://msdh.ms.gov/msdhsite/handlers/printcontent.cfm?ContentID=18460&amp;ThisPageURL=http%3A%2F%2Fmsdh%2Ems%2Egov%2Fmsdhsite%2Findex%2Ecfm%2Findex%2Ecfm&amp;EntryCode=18460&amp;GroupID=44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https://humantraffickinghotline.org/state/mississippi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http://www.ago.state.ms.us/victims/human-trafficking/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https://journalofethics.ama-assn.org/article/who-your-waiting-room-health-care-professionals-culturally-responsive-and-trauma-informed-first/2017-01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https://www.acf.hhs.gov/sites/default/files/otip/mississippi_profile_efforts_to_combat_human_trafficking.pdf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https://www.mdek12.org/sites/default/files/Offices/MDE/OTSS/METIS/2019/Presentations/human_trafficking.pdf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https://www.msnurses.org/wp-content/uploads/2019/04/61804-ATG-Human-Traficking-2.pdf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https://www.jubileehavens.com/human-trafficking-statistics/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https://www.rcsd.ms/departments/counseling-student-support-services/mental-health/human-trafficking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https://www.usm.edu/news/2019/release/social-work-professor-human-trafficking-committee.php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https://usiaht.org/news/category/states/mississippi/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https://ncsc.contentdm.oclc.org/digital/collection/spcts/id/315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https://jacksonfreepress.media.clients.ellingtoncms.com/news/documents/2016/06/01/Governors_Report_on_Human_Trafficking_-_Final.pdf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http://sharedhope.org/wp-content/uploads/2015/03/MS-Rapid-Assessment-22715.pdf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https://www.dhs.gov/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b="1" dirty="0"/>
          </a:p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DE3638-46C0-194D-BD5C-4374E2B456F3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6DA0DC8A-65F5-D7F7-EA86-515F88499926}"/>
              </a:ext>
            </a:extLst>
          </p:cNvPr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7276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Missouri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791455"/>
            <a:ext cx="11846463" cy="5247195"/>
          </a:xfrm>
        </p:spPr>
        <p:txBody>
          <a:bodyPr numCol="2">
            <a:normAutofit fontScale="25000" lnSpcReduction="20000"/>
          </a:bodyPr>
          <a:lstStyle/>
          <a:p>
            <a:br>
              <a:rPr lang="en-US" sz="4000" b="1" dirty="0"/>
            </a:br>
            <a:r>
              <a:rPr lang="en-US" sz="4000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https://sharedhope.org/PICframe9/reportcards/PIC_RC_2019_MO.pdf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https://www.traffickingmatters.com/wp-content/uploads/state-reports/2018/2018%20Human%20Trafficking%20Report%20MO.pdf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https://humantraffickinghotline.org/state/missouri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https://dps.mo.gov/human-trafficking/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https://www.mocadsv.org/Human-Trafficking/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https://www.mosheriffs.com/human-trafficking-a-growing-problem-in-mo/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https://www.arcgis.com/apps/MapJournal/index.html?appid=19e0344112144abc8879c1d30ea18cf5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https://www.acf.hhs.gov/sites/default/files/otip/missouri_profile_efforts_to_combat_human_trafficking.pdf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https://stophumantraffickingmo.com/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https://comogives.com/product/stop-human-trafficking-coalition-of-central-missouri/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https://www.modot.org/fighthumantrafficking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https://www.ucitymo.org/843/Human-Trafficking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https://www.stlouiscountypolice.com/Connect/Report-Crime/Human-Trafficking-Reporting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http://standagainsttrafficking.org/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https://www.lcms.org/social-issues/human-trafficking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https://www.kspr.com/content/news/KSPR-Special-Report-Sex-trafficking-in-the-Ozarks-414831343.html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https://scholarship.law.slu.edu/cgi/viewcontent.cgi?article=1086&amp;context=plr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https://www.justice.gov/usao-wdmo/human-trafficking-rescue-project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https://muserves.missouri.edu/partners/show/1012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https://cornerstonesofcare.org/ways-to-help/Advocate/Current-Issues/Human-Trafficking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https://www.mbch.org/content/how-we-serve/mbch-provides-support-for-those-trapped-in-human-trafficking/29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https://www.muhealth.org/our-stories/nurse-led-initiative-develops-program-combat-human-trafficking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https://www.stoptraffickinglakeozarks.org/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https://www.ecpatusa.org/unpackinghumantrafficking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https://mocate.org/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https://scholarlyexchange.childrensmercy.org/cgi/viewcontent.cgi?article=1020&amp;context=presentations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https://mocatholic.org/sites/missouricc/files/uploads/documents/_human_trafficking_victims_testify_at_missouri_house_committee_hearing.pdf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3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3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sz="4000" b="1" dirty="0"/>
          </a:p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D53D9F-4EB6-A043-9AE5-28605EBCB6E6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7" name="object 3">
            <a:extLst>
              <a:ext uri="{FF2B5EF4-FFF2-40B4-BE49-F238E27FC236}">
                <a16:creationId xmlns:a16="http://schemas.microsoft.com/office/drawing/2014/main" id="{DDC78854-EA6D-28A2-9F0F-AECF46CD624B}"/>
              </a:ext>
            </a:extLst>
          </p:cNvPr>
          <p:cNvPicPr/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3847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Montana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791455"/>
            <a:ext cx="11930743" cy="5172023"/>
          </a:xfrm>
        </p:spPr>
        <p:txBody>
          <a:bodyPr numCol="2">
            <a:normAutofit fontScale="47500" lnSpcReduction="20000"/>
          </a:bodyPr>
          <a:lstStyle/>
          <a:p>
            <a:br>
              <a:rPr lang="en-US" b="1" dirty="0"/>
            </a:br>
            <a:br>
              <a:rPr lang="en-US" b="1" dirty="0"/>
            </a:br>
            <a:r>
              <a:rPr lang="en-US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https://sharedhope.org/PICframe9/reportcards/PIC_RC_2019_MT.pdf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https://www.traffickingmatters.com/wp-content/uploads/state-reports/2018/2018%20Human%20Trafficking%20Report%20MT.pdf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https://humantraffickinghotline.org/sites/default/files/MT-2018-State-Report.pdf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https://dojmt.gov/agooffice/human-trafficking/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https://www.acf.hhs.gov/sites/default/files/otip/montana_profile_efforts_to_combat_human_trafficking.pdf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https://www.tumbleweedprogram.org/human-trafficking/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https://www.umt.edu/mansfield/media/stories/human-trafficking.php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https://www.ecpatusa.org/unpackinghumantrafficking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https://gghacmontana.wordpress.com/human-trafficking/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https://leg.mt.gov/bills/2015/sesslaws/ch0285.pdf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https://humantraffickingsearch.org/resource/the-health-consequences-of-sex-trafficking-and-their-implications-for-identifying-victims-in-healthcare-facilities/?gclid=EAIaIQobChMI0-fIsaTy5gIVGKSzCh0AdQwiEAMYAiAAEgJ-dvD_BwE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https://scholarworks.umt.edu/cgi/viewcontent.cgi?article=1183&amp;context=utpp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http://211.org/services/human-trafficking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http://www.traffickingmatters.com/wp-content/uploads/legal-resources/doj-reports/National-Strategy-to-Combat-Human-Trafficking-2017.pdf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http://www.icjia.state.il.us/assets/pdf/researchreports/nsrhvst_101813.pdf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b="1" dirty="0"/>
          </a:p>
          <a:p>
            <a:pPr marL="0" indent="0">
              <a:buNone/>
            </a:pP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59F860-E6D5-D549-ABE9-698143631452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7" name="object 3">
            <a:extLst>
              <a:ext uri="{FF2B5EF4-FFF2-40B4-BE49-F238E27FC236}">
                <a16:creationId xmlns:a16="http://schemas.microsoft.com/office/drawing/2014/main" id="{78DC7466-AC62-85CD-DAC7-82E5C6D844B6}"/>
              </a:ext>
            </a:extLst>
          </p:cNvPr>
          <p:cNvPicPr/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8834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Nebraska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376" y="719191"/>
            <a:ext cx="11326567" cy="5130979"/>
          </a:xfrm>
        </p:spPr>
        <p:txBody>
          <a:bodyPr numCol="2">
            <a:normAutofit fontScale="25000" lnSpcReduction="20000"/>
          </a:bodyPr>
          <a:lstStyle/>
          <a:p>
            <a:r>
              <a:rPr lang="en-US" sz="4000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https://sharedhope.org/PICframe9/reportcards/PIC_RC_2019_NE.pdf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https://www.traffickingmatters.com/wp-content/uploads/state-reports/2018/2018%20Human%20Trafficking%20Report%20NE.pdf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https://ago.nebraska.gov/combating-human-trafficking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https://ago.nebraska.gov/nebraska-human-trafficking-task-force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https://nebraskafamilyalliance.org/policy/human-trafficking/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https://humantraffickinghotline.org/state/nebraska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http://dhhs.ne.gov/Pages/Human-Trafficking-Resources.aspx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http://dhhs.ne.gov/Pages/Human-Trafficking.aspx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https://www.acf.hhs.gov/sites/default/files/otip/nebraska_profile_efforts_to_combat_human_trafficking.pdf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https://www.heartlandunitedway.org/grand-island-area-coalition-trafficking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https://www.nebmed.org/sites/default/files/files/22/presentation.pdf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https://centralusa.salvationarmy.org/western/safe-t/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https://www.rejuvenatingwomen.com/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https://business.creighton.edu/community-connection/human-trafficking-initiative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https://www.nonprofitam.org/members/?id=43682078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https://humantrafficking.unl.edu/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https://www.unomaha.edu/college-of-arts-and-sciences/ollas/research/ollas-blog-human-trafficking-may-2019.php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https://www.banking.senate.gov/hearings/human-trafficking-and-its-intersection-with-the-financial-system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https://www.omahawomensfund.org/wp-content/uploads/Human-Trafficking-in-Nebraska-Report1.pdf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https://www.bbgh.org/community-wellness/human-trafficking.html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https://usiaht.org/news/category/states/nebraska/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https://truckersagainsttrafficking.org/resource-tools/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https://nebraska.kvc.org/2017/01/11/prevent-human-trafficking-in-nebraska/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http://netnebraska.org/interactive-multimedia/news/net-news-sold-sex-trafficking-nebraska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https://www.csgmidwest.org/policyresearch/0518-Nebraska-law-trafficking-victims.aspx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https://healtrafficking.files.wordpress.com/2015/06/nma-magazine-spring-2015.pdf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https://www.unicefusa.org/stories/shut-out-trafficking-university-nebraska-student-perspective/25116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3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3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sz="4000" b="1" dirty="0"/>
          </a:p>
          <a:p>
            <a:pPr marL="0" indent="0">
              <a:buNone/>
            </a:pP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687D73-7429-904B-B0C4-B334A1EE3409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2AEE09CE-7C5A-4EA5-1362-54DAE6713706}"/>
              </a:ext>
            </a:extLst>
          </p:cNvPr>
          <p:cNvPicPr/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722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4" y="169743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/>
              <a:t>Community Resources for Alabama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E77382-86E7-A242-A4AC-0C71477BADA5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374826-3143-534D-BB4A-93EBDC4AA5ED}"/>
              </a:ext>
            </a:extLst>
          </p:cNvPr>
          <p:cNvSpPr/>
          <p:nvPr/>
        </p:nvSpPr>
        <p:spPr>
          <a:xfrm>
            <a:off x="220758" y="902058"/>
            <a:ext cx="11920591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https://www.acf.hhs.gov/sites/default/files/otip/alabama_profile_efforts_to_combat_human_trafficking.pdf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0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https://sharedhope.org/PICframe9/reportcards/PIC_RC_2019_AL.pdf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0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https://www.traffickingmatters.com/wp-content/uploads/state-reports/2018/2018%20Human%20Trafficking%20Report%20AL.pdf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0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kumimoji="0" lang="en-US" sz="1000" b="1" i="0" u="sng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  <a:r>
              <a:rPr kumimoji="0" lang="en-US" sz="10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kumimoji="0" lang="en-US" sz="1000" b="1" i="0" u="sng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https://www.alabamapublichealth.gov/alphtn/assets/061616ALvictimSvcproviders.pdf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0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https://nursing.ceconnection.com/ovidfiles/01261775-201701000-00006.pdf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0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https://humantraffickinghotline.org/state/alabama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0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https://salvationarmyalm.org/anti-human-trafficking/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0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http://www.crimestoppersmetroal.com/sitemenu.aspx?P=custom&amp;D=1&amp;ID=646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0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https://cas.uab.edu/humanrights/2019/08/28/the-sex-trafficking-industry-right-in-alabama/</a:t>
            </a:r>
            <a:endParaRPr kumimoji="0" lang="en-US" sz="1000" b="1" i="0" u="sng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00" b="1" i="0" u="sng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https://www.montgomeryadvertiser.com/story/news/2019/02/26/the-ones-nobody-misses-scope-human-trafficking-alabama-wider-than-reported-experts-say/2777701002/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0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https://stnow.org/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0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https://www.the-wellhouse.org/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0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http://www.summasource.com/sites/default/files/Human%20Trafficking%20CPM%20Paper%20071816_0.pdf</a:t>
            </a:r>
            <a:endParaRPr kumimoji="0" lang="en-US" sz="1000" b="1" i="0" u="sng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00" b="1" i="0" u="sng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0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https://humantraffickingsearch.org/wp-content/uploads/2017/06/HT-Minors-Florida.pdf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0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kumimoji="0" lang="en-US" sz="1000" b="1" i="0" u="sng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object 3">
            <a:extLst>
              <a:ext uri="{FF2B5EF4-FFF2-40B4-BE49-F238E27FC236}">
                <a16:creationId xmlns:a16="http://schemas.microsoft.com/office/drawing/2014/main" id="{883C55B5-2F69-54E5-0BD0-809425BBD1BE}"/>
              </a:ext>
            </a:extLst>
          </p:cNvPr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173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Nevada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80" y="1166166"/>
            <a:ext cx="12107719" cy="5296852"/>
          </a:xfrm>
        </p:spPr>
        <p:txBody>
          <a:bodyPr numCol="2">
            <a:normAutofit fontScale="55000" lnSpcReduction="20000"/>
          </a:bodyPr>
          <a:lstStyle/>
          <a:p>
            <a:r>
              <a:rPr lang="en-US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http://ag.nv.gov/uploadedFiles/agnvgov/Content/Human_Trafficking/AG_HT_Screening_Tool_Final2.pdf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http://ag.nv.gov/Human_Trafficking/HT_Home/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http://dcfs.nv.gov/uploadedFiles/dcfsnvgov/content/Programs/CWS/CSEC/FINAL_Strategic_Plan_01_10_19.pdf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https://polarisproject.org/2018-us-national-human-trafficking-hotline-statistics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https://www.traffickingmatters.com/nv/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http://ag.nv.gov/uploadedFiles/agnvgov/Content/Human_Trafficking/2017_April_AZ_SexTraffickingResearch.pdf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http://ag.nv.gov/uploadedFiles/agnvgov/Content/Human_Trafficking/2019_NV_Statewide_Human_Trafficking_Resource_Guide...pdf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https://humantraffickinghotline.org/state/nevada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https://sharedhope.org/PICframe8/reportcards/PIC_RC_2018_NV.pdf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https://www.thorn.org/impact-report-2016/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http://ag.nv.gov/uploadedFiles/agnvgov/Content/Human_Trafficking/Domestic_Violence_and_Sexual_Assault_Resources.pdf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http://ag.nv.gov/uploadedFiles/agnvgov/Content/Human_Trafficking/2017_02_03_13_38_26.pdf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https://sharedhope.org/PICframe9/reportcards/PIC_RC_2019_NV.pdf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b="1" dirty="0"/>
          </a:p>
          <a:p>
            <a:pPr marL="0" indent="0">
              <a:buNone/>
            </a:pP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1360A3-A1D6-A848-A0D5-92C49B8BC429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5C901B9F-5BE6-6505-DA76-479ACBA7D2BF}"/>
              </a:ext>
            </a:extLst>
          </p:cNvPr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9468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New Hampshire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791455"/>
            <a:ext cx="11718410" cy="5247195"/>
          </a:xfrm>
        </p:spPr>
        <p:txBody>
          <a:bodyPr numCol="2">
            <a:normAutofit fontScale="55000" lnSpcReduction="20000"/>
          </a:bodyPr>
          <a:lstStyle/>
          <a:p>
            <a:br>
              <a:rPr lang="en-US" b="1" dirty="0"/>
            </a:br>
            <a:r>
              <a:rPr lang="en-US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https://sharedhope.org/PICframe9/reportcards/PIC_RC_2019_NH.pdf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https://www.traffickingmatters.com/wp-content/uploads/state-reports/2018/2018%20Human%20Trafficking%20Report%20NH.pdf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https://humantraffickinghotline.org/state/new-hampshire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https://www.nhhumantraffickingtaskforce.com/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https://www.nhhumantraffickingtaskforce.com/partners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https://www.dhhs.nh.gov/dcyf/documents/dcyfpolicy1554.pdf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https://www.nhcadsv.org/human-trafficking-resources.html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https://www.concordmonitor.com/Human-trafficking-NH-opioid-epidemic-23918371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https://www.acf.hhs.gov/sites/default/files/otip/new_hampshire_profile_efforts_to_combat_human_trafficking.pdf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https://waypointnh.org/programs/human-trafficking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https://www.doj.nh.gov/criminal/victim-assistance/documents/sexual-assualt-protocol.pdf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http://www.ncsl.org/documents/cj/Human_Trafficking_FINAL_32391.pdf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https://www.marketplace.org/2016/03/04/identifying-trafficking-victims-just-start-health-cares-challenge/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b="1" dirty="0"/>
          </a:p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40720F-055C-1246-9767-440CEF08C13F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9FF844B8-F1BE-305B-E4C2-0C44D8639122}"/>
              </a:ext>
            </a:extLst>
          </p:cNvPr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057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New Jersey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077" y="1106624"/>
            <a:ext cx="11641846" cy="5298911"/>
          </a:xfrm>
        </p:spPr>
        <p:txBody>
          <a:bodyPr numCol="2">
            <a:normAutofit fontScale="40000" lnSpcReduction="20000"/>
          </a:bodyPr>
          <a:lstStyle/>
          <a:p>
            <a:br>
              <a:rPr lang="en-US" b="1" dirty="0"/>
            </a:br>
            <a:r>
              <a:rPr lang="en-US" sz="30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https://sharedhope.org/PICframe9/reportcards/PIC_RC_2019_NJ.pdf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https://www.traffickingmatters.com/wp-content/uploads/state-reports/2018/2018%20Human%20Trafficking%20Report%20NJ.pdf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https://www.nj.gov/education/students/safety/health/ht/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https://www.nj.gov/oag/dcj/humantrafficking/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https://www.njhumantrafficking.org/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https://humantraffickinghotline.org/state/new-jersey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https://covenanthousenj.org/how-we-help/human-trafficking/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https://www.state.nj.us/dca/divisions/codes/resources/humantrafficking.html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https://njaap.org/programs/human-trafficking/resources/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https://healtrafficking.files.wordpress.com/2015/04/confronting-commercial-sexual-exploitation-and-sex-trafficking-of-minors-in-the-us4.pdf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https://www.centerffs.org/serv/human-trafficking-services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https://www.nj211.org/human-trafficking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http://www.vljnj.org/trafficking-victims-legal-assistance-program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https://www.catholiccharitiestrenton.org/services/immigration-human-trafficking/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https://usiaht.org/news/category/states/new-jersey/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https://polarisproject.org/news/press-releases/new-jersey%E2%80%99s-human-trafficking-act-establishes-comprehensive-measures-support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https://camdencountypros.org/human-trafficking/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http://www.passaiccountynj.org/government/elected_and_appointed_officials/passaic_county_prosecutor/human_trafficking.php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https://www.njleg.state.nj.us/OPI/Reports_to_the_Legislature/human_trafficking_commission_2014.pdf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sz="3000" b="1" dirty="0"/>
          </a:p>
          <a:p>
            <a:pPr marL="0" indent="0">
              <a:buNone/>
            </a:pP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0A546C-9FE2-1E49-A1DB-9DE4DB74D5AB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835F7211-56D5-3B97-F0A4-F308B51128BF}"/>
              </a:ext>
            </a:extLst>
          </p:cNvPr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3202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New Mexico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791455"/>
            <a:ext cx="11092543" cy="5247195"/>
          </a:xfrm>
        </p:spPr>
        <p:txBody>
          <a:bodyPr numCol="2">
            <a:normAutofit fontScale="40000" lnSpcReduction="20000"/>
          </a:bodyPr>
          <a:lstStyle/>
          <a:p>
            <a:br>
              <a:rPr lang="en-US" sz="3000" b="1" dirty="0"/>
            </a:br>
            <a:r>
              <a:rPr lang="en-US" sz="3000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https://sharedhope.org/PICframe9/reportcards/PIC_RC_2019_NM.pdf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https://www.traffickingmatters.com/wp-content/uploads/state-reports/2018/2018%20Human%20Trafficking%20Report%20NM.pdf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https://humantraffickinghotline.org/sites/default/files/NM-2018-State-Report.pdf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https://www.nmag.gov/human-trafficking-task-force.aspx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https://www.acf.hhs.gov/sites/default/files/otip/new_mexico_profile_efforts_to_combat_human_trafficking.pdf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https://www.nmdreamcenter.org/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http://www.freedomhousenm.org/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https://www.fnch.org/services.aspx?cb9791bccdf34a75bd905ee4b0ad0993blogPostId=2ab6a2cf974c4f69ac57072dca0438e6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https://www.dws.state.nm.us/Portals/0/DM/Business/Human_Trafficking_Poster.pdf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https://newmexico.salvationarmy.org/new_mexico/Human-Trafficking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https://www.streetsafenewmexico.org/home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https://usiaht.org/news/category/states/new-mexico/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https://www.nmlegis.gov/handouts/CCJ%20101617%20Item%205%20Human%20Trafficking%20in%20New%20Mexico.pdf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https://www.naag.org/assets/files/pdf/committees/trafficking/Law%20Enforcement%20Manual%20for%20HT.pdf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https://www.naag.org/naag/media/campaigns-and-initiatives/naag-human-trafficking-committee-initiative/state-specific-resources.php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https://www.ahla.com/sites/default/files/Unpacking%20Human%20Trafficking-v4.pdf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https://www.stopnmtrafficking.org/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https://www.nmlegis.gov/Sessions/14%20Regular/final/HB0181.pdf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sz="3000" b="1" dirty="0"/>
          </a:p>
          <a:p>
            <a:pPr marL="0" indent="0">
              <a:buNone/>
            </a:pP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94C1DA-9B54-3A43-B369-B2D1805A84E1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7" name="object 3">
            <a:extLst>
              <a:ext uri="{FF2B5EF4-FFF2-40B4-BE49-F238E27FC236}">
                <a16:creationId xmlns:a16="http://schemas.microsoft.com/office/drawing/2014/main" id="{4A3BB0FB-C72B-0E54-2BE9-94AAE1E4F332}"/>
              </a:ext>
            </a:extLst>
          </p:cNvPr>
          <p:cNvPicPr/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038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55FA7-2AA4-FB48-9861-F3F6359CA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89020"/>
            <a:ext cx="12303318" cy="5686834"/>
          </a:xfrm>
        </p:spPr>
        <p:txBody>
          <a:bodyPr numCol="2">
            <a:noAutofit/>
          </a:bodyPr>
          <a:lstStyle/>
          <a:p>
            <a:r>
              <a:rPr lang="en-US" sz="700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https://www.traffickingmatters.com/ny/</a:t>
            </a:r>
            <a:endParaRPr lang="en-US" sz="700" b="1" dirty="0"/>
          </a:p>
          <a:p>
            <a:br>
              <a:rPr lang="en-US" sz="700" b="1" dirty="0"/>
            </a:br>
            <a:r>
              <a:rPr lang="en-US" sz="7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https://polarisproject.org/2018-us-national-human-trafficking-hotline-statistics</a:t>
            </a:r>
            <a:endParaRPr lang="en-US" sz="700" b="1" dirty="0"/>
          </a:p>
          <a:p>
            <a:br>
              <a:rPr lang="en-US" sz="700" b="1" dirty="0"/>
            </a:br>
            <a:r>
              <a:rPr lang="en-US" sz="70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https://usiaht.org/news/?gclid=EAIaIQobChMIpYi9sZ-25gIVC4iGCh0MIAieEAAYAyAAEgLOYfD_BwE</a:t>
            </a:r>
            <a:endParaRPr lang="en-US" sz="700" b="1" dirty="0"/>
          </a:p>
          <a:p>
            <a:br>
              <a:rPr lang="en-US" sz="700" b="1" dirty="0"/>
            </a:br>
            <a:r>
              <a:rPr lang="en-US" sz="700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https://humantraffickinghotline.org/state/new-york</a:t>
            </a:r>
            <a:endParaRPr lang="en-US" sz="700" b="1" dirty="0"/>
          </a:p>
          <a:p>
            <a:br>
              <a:rPr lang="en-US" sz="700" b="1" dirty="0"/>
            </a:br>
            <a:r>
              <a:rPr lang="en-US" sz="700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https://www.criminaljustice.ny.gov/pio/humantrafficking/humantrafficking.htm</a:t>
            </a:r>
            <a:endParaRPr lang="en-US" sz="700" b="1" dirty="0"/>
          </a:p>
          <a:p>
            <a:br>
              <a:rPr lang="en-US" sz="700" b="1" dirty="0"/>
            </a:br>
            <a:r>
              <a:rPr lang="en-US" sz="700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https://www.acf.hhs.gov/sites/default/files/otip/new_york_profile_efforts_to_combat_human_trafficking.pdf</a:t>
            </a:r>
            <a:endParaRPr lang="en-US" sz="700" b="1" dirty="0"/>
          </a:p>
          <a:p>
            <a:br>
              <a:rPr lang="en-US" sz="700" b="1" dirty="0"/>
            </a:br>
            <a:r>
              <a:rPr lang="en-US" sz="700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https://restorenyc.org/sex-trafficking?gclid=EAIaIQobChMIscS3l6K25gIVFmKGCh2iLAU2EAMYAyAAEgIuc_D_BwE</a:t>
            </a:r>
            <a:endParaRPr lang="en-US" sz="700" b="1" dirty="0"/>
          </a:p>
          <a:p>
            <a:br>
              <a:rPr lang="en-US" sz="700" b="1" dirty="0"/>
            </a:br>
            <a:r>
              <a:rPr lang="en-US" sz="700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https://ocfs.ny.gov/programs/human-trafficking/safe-harbour.php</a:t>
            </a:r>
            <a:endParaRPr lang="en-US" sz="700" b="1" dirty="0"/>
          </a:p>
          <a:p>
            <a:br>
              <a:rPr lang="en-US" sz="700" b="1" dirty="0"/>
            </a:br>
            <a:r>
              <a:rPr lang="en-US" sz="700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https://ocfs.ny.gov/programs/human-trafficking/resources-professionals.php</a:t>
            </a:r>
            <a:endParaRPr lang="en-US" sz="700" b="1" dirty="0"/>
          </a:p>
          <a:p>
            <a:br>
              <a:rPr lang="en-US" sz="700" b="1" dirty="0"/>
            </a:br>
            <a:r>
              <a:rPr lang="en-US" sz="700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https://safeincofschenectady.org/safe-harbor/minor-trafficking/</a:t>
            </a:r>
            <a:endParaRPr lang="en-US" sz="700" b="1" dirty="0"/>
          </a:p>
          <a:p>
            <a:br>
              <a:rPr lang="en-US" sz="700" b="1" dirty="0"/>
            </a:br>
            <a:r>
              <a:rPr lang="en-US" sz="700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https://ulstercountyny.gov/social-services/safe-harbour-program</a:t>
            </a:r>
            <a:endParaRPr lang="en-US" sz="700" b="1" dirty="0"/>
          </a:p>
          <a:p>
            <a:br>
              <a:rPr lang="en-US" sz="700" b="1" dirty="0"/>
            </a:br>
            <a:r>
              <a:rPr lang="en-US" sz="700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https://www.orangecountygov.com/729/Safe-Harbor</a:t>
            </a:r>
            <a:endParaRPr lang="en-US" sz="700" b="1" dirty="0"/>
          </a:p>
          <a:p>
            <a:br>
              <a:rPr lang="en-US" sz="700" b="1" dirty="0"/>
            </a:br>
            <a:r>
              <a:rPr lang="en-US" sz="700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https://tscli.org/client-services/human-trafficking/</a:t>
            </a:r>
            <a:endParaRPr lang="en-US" sz="700" b="1" dirty="0"/>
          </a:p>
          <a:p>
            <a:br>
              <a:rPr lang="en-US" sz="700" b="1" dirty="0"/>
            </a:br>
            <a:r>
              <a:rPr lang="en-US" sz="700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https://www.endslaverynow.org/new-york-state-anti-trafficking-coalition</a:t>
            </a:r>
            <a:endParaRPr lang="en-US" sz="700" b="1" dirty="0"/>
          </a:p>
          <a:p>
            <a:br>
              <a:rPr lang="en-US" sz="700" b="1" dirty="0"/>
            </a:br>
            <a:r>
              <a:rPr lang="en-US" sz="700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https://safehomesorangecounty.org/what-we-do/human-trafficking.html</a:t>
            </a:r>
            <a:endParaRPr lang="en-US" sz="700" b="1" dirty="0"/>
          </a:p>
          <a:p>
            <a:r>
              <a:rPr lang="en-US" sz="700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https://www.nassaucountyny.gov/3805/Human-Trafficking</a:t>
            </a:r>
            <a:endParaRPr lang="en-US" sz="700" b="1" dirty="0"/>
          </a:p>
          <a:p>
            <a:br>
              <a:rPr lang="en-US" sz="700" b="1" dirty="0"/>
            </a:br>
            <a:r>
              <a:rPr lang="en-US" sz="700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https://www2.erie.gov/socialservices/index.php?q=initiative-addressing-human-trafficking-minors</a:t>
            </a:r>
            <a:endParaRPr lang="en-US" sz="700" b="1" dirty="0"/>
          </a:p>
          <a:p>
            <a:br>
              <a:rPr lang="en-US" sz="700" b="1" dirty="0"/>
            </a:br>
            <a:r>
              <a:rPr lang="en-US" sz="700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https://d2jug8yyubo3yl.cloudfront.net/26999B2F-7C10-4962-918C-E964709E745D/8d5cfab4-a75e-4dd6-97c8-2f9752d16b5d.pdf</a:t>
            </a:r>
            <a:endParaRPr lang="en-US" sz="700" b="1" dirty="0"/>
          </a:p>
          <a:p>
            <a:br>
              <a:rPr lang="en-US" sz="700" b="1" dirty="0"/>
            </a:br>
            <a:r>
              <a:rPr lang="en-US" sz="700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http://nysatc.weebly.com/</a:t>
            </a:r>
            <a:endParaRPr lang="en-US" sz="700" b="1" dirty="0"/>
          </a:p>
          <a:p>
            <a:br>
              <a:rPr lang="en-US" sz="700" b="1" dirty="0"/>
            </a:br>
            <a:r>
              <a:rPr lang="en-US" sz="700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http://www.nywf.org/wp-content/uploads/2017/02/NYWF_Sex-Trafficking-of-Minors.pdf</a:t>
            </a:r>
            <a:endParaRPr lang="en-US" sz="700" b="1" dirty="0"/>
          </a:p>
          <a:p>
            <a:br>
              <a:rPr lang="en-US" sz="700" b="1" dirty="0"/>
            </a:br>
            <a:r>
              <a:rPr lang="en-US" sz="700" b="1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https://nyassembly.gov/mem/Amy-Paulin/video/11606/</a:t>
            </a:r>
            <a:endParaRPr lang="en-US" sz="700" b="1" dirty="0"/>
          </a:p>
          <a:p>
            <a:br>
              <a:rPr lang="en-US" sz="700" b="1" dirty="0"/>
            </a:br>
            <a:r>
              <a:rPr lang="en-US" sz="700" b="1" u="sng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https://onlinelibrary.wiley.com/doi/epdf/10.1111/fcre.12401</a:t>
            </a:r>
            <a:endParaRPr lang="en-US" sz="700" b="1" dirty="0"/>
          </a:p>
          <a:p>
            <a:br>
              <a:rPr lang="en-US" sz="700" b="1" dirty="0"/>
            </a:br>
            <a:r>
              <a:rPr lang="en-US" sz="700" b="1" u="sng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https://www.health.ny.gov/prevention/human_trafficking/health_care_resources.htm</a:t>
            </a:r>
            <a:endParaRPr lang="en-US" sz="700" b="1" dirty="0"/>
          </a:p>
          <a:p>
            <a:br>
              <a:rPr lang="en-US" sz="700" b="1" dirty="0"/>
            </a:br>
            <a:r>
              <a:rPr lang="en-US" sz="700" b="1" u="sng" dirty="0"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https://www.gnyha.org/event/developing-human-trafficking-policies-and-procedures-webinar/</a:t>
            </a:r>
            <a:endParaRPr lang="en-US" sz="700" b="1" dirty="0"/>
          </a:p>
          <a:p>
            <a:br>
              <a:rPr lang="en-US" sz="700" b="1" dirty="0"/>
            </a:br>
            <a:r>
              <a:rPr lang="en-US" sz="700" b="1" u="sng" dirty="0"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https://www.manhattanda.org/victim-resources/human-trafficking/</a:t>
            </a:r>
            <a:endParaRPr lang="en-US" sz="700" b="1" dirty="0"/>
          </a:p>
          <a:p>
            <a:br>
              <a:rPr lang="en-US" sz="700" b="1" dirty="0"/>
            </a:br>
            <a:r>
              <a:rPr lang="en-US" sz="700" b="1" u="sng" dirty="0"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https://codes.findlaw.com/ny/public-health-law/pbh-sect-2805-y.html</a:t>
            </a:r>
            <a:endParaRPr lang="en-US" sz="700" b="1" dirty="0"/>
          </a:p>
          <a:p>
            <a:br>
              <a:rPr lang="en-US" sz="700" b="1" dirty="0"/>
            </a:br>
            <a:r>
              <a:rPr lang="en-US" sz="700" b="1" u="sng" dirty="0"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sz="700" b="1" dirty="0"/>
          </a:p>
          <a:p>
            <a:br>
              <a:rPr lang="en-US" sz="700" b="1" dirty="0"/>
            </a:br>
            <a:r>
              <a:rPr lang="en-US" sz="700" b="1" u="sng" dirty="0"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sz="700" b="1" dirty="0"/>
          </a:p>
          <a:p>
            <a:br>
              <a:rPr lang="en-US" sz="700" b="1" dirty="0"/>
            </a:br>
            <a:r>
              <a:rPr lang="en-US" sz="700" b="1" u="sng" dirty="0"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sz="700" b="1" dirty="0"/>
          </a:p>
          <a:p>
            <a:r>
              <a:rPr lang="en-US" sz="700" b="1" dirty="0">
                <a:hlinkClick r:id="rId3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https://www.safehorizon.org/anti-trafficking-program/</a:t>
            </a:r>
            <a:endParaRPr lang="en-US" sz="700" b="1" dirty="0"/>
          </a:p>
          <a:p>
            <a:r>
              <a:rPr lang="en-US" sz="700" b="1" dirty="0">
                <a:hlinkClick r:id="rId3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https://www.thepottershandsfoundation.org/ourhome</a:t>
            </a:r>
            <a:endParaRPr lang="en-US" sz="700" b="1" dirty="0"/>
          </a:p>
          <a:p>
            <a:r>
              <a:rPr lang="en-US" sz="700" b="1" dirty="0">
                <a:hlinkClick r:id="rId3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https://ny.covenanthouse.org/about/</a:t>
            </a:r>
            <a:endParaRPr lang="en-US" sz="700" b="1" dirty="0"/>
          </a:p>
          <a:p>
            <a:r>
              <a:rPr lang="en-US" sz="700" b="1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https://safeincofschenectady.org/safe-harbor/minor-trafficking/</a:t>
            </a:r>
            <a:endParaRPr lang="en-US" sz="700" b="1" dirty="0"/>
          </a:p>
          <a:p>
            <a:r>
              <a:rPr lang="en-US" sz="700" b="1" dirty="0">
                <a:hlinkClick r:id="rId3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https://mspny.org/human-trafficking/human-trafficking-initiative/</a:t>
            </a:r>
            <a:endParaRPr lang="en-US" sz="700" b="1" dirty="0"/>
          </a:p>
          <a:p>
            <a:r>
              <a:rPr lang="en-US" sz="700" b="1" dirty="0">
                <a:hlinkClick r:id="rId3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https://www.projectmonashouse.com/</a:t>
            </a:r>
            <a:endParaRPr lang="en-US" sz="700" b="1" dirty="0"/>
          </a:p>
          <a:p>
            <a:r>
              <a:rPr lang="en-US" sz="700" b="1" dirty="0">
                <a:hlinkClick r:id="rId3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https://ocfs.ny.gov/main/humantrafficking/</a:t>
            </a:r>
            <a:endParaRPr lang="en-US" sz="700" b="1" dirty="0"/>
          </a:p>
          <a:p>
            <a:r>
              <a:rPr lang="en-US" sz="700" b="1" dirty="0">
                <a:hlinkClick r:id="rId3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https://www.childwelfare.gov/organizations/?CWIGFunctionsaction=rols:main.dspList&amp;rolType=Custom&amp;RS_ID=161</a:t>
            </a:r>
            <a:endParaRPr lang="en-US" sz="700" b="1" dirty="0"/>
          </a:p>
          <a:p>
            <a:r>
              <a:rPr lang="en-US" sz="700" b="1" dirty="0">
                <a:hlinkClick r:id="rId3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https://ocfs.ny.gov/main/humantrafficking/resources/Blueprint-Responding-to-Commercially-Sexually-Exploited-and-Trafficked-Youth.pdf</a:t>
            </a:r>
            <a:endParaRPr lang="en-US" sz="700" b="1" dirty="0"/>
          </a:p>
          <a:p>
            <a:br>
              <a:rPr lang="en-US" sz="700" b="1" dirty="0"/>
            </a:br>
            <a:endParaRPr lang="en-US" sz="7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62878A8-BCD4-1744-81B4-2E6B81BF6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472"/>
            <a:ext cx="10515600" cy="57232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New York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728AFF-E6CB-764A-AAF4-85DC48957595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E69B764E-79ED-E56E-FE50-3FD63C18FC7A}"/>
              </a:ext>
            </a:extLst>
          </p:cNvPr>
          <p:cNvPicPr/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540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284" y="0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North Carolina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77" y="556591"/>
            <a:ext cx="12140424" cy="6265484"/>
          </a:xfrm>
        </p:spPr>
        <p:txBody>
          <a:bodyPr numCol="2">
            <a:noAutofit/>
          </a:bodyPr>
          <a:lstStyle/>
          <a:p>
            <a:br>
              <a:rPr lang="en-US" sz="800" b="1" dirty="0"/>
            </a:br>
            <a:br>
              <a:rPr lang="en-US" sz="800" b="1" dirty="0"/>
            </a:br>
            <a:r>
              <a:rPr lang="en-US" sz="800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https://www.traffickingmatters.com/wp-content/uploads/state-reports/2018/2018%20Human%20Trafficking%20Report%20NC.pdf</a:t>
            </a:r>
            <a:endParaRPr lang="en-US" sz="800" b="1" dirty="0"/>
          </a:p>
          <a:p>
            <a:br>
              <a:rPr lang="en-US" sz="800" b="1" dirty="0"/>
            </a:br>
            <a:r>
              <a:rPr lang="en-US" sz="8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https://sharedhope.org/PICframe9/reportcards/PIC_RC_2019_NC.pdf</a:t>
            </a:r>
            <a:endParaRPr lang="en-US" sz="800" b="1" dirty="0"/>
          </a:p>
          <a:p>
            <a:br>
              <a:rPr lang="en-US" sz="800" b="1" dirty="0"/>
            </a:br>
            <a:r>
              <a:rPr lang="en-US" sz="80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sz="800" b="1" dirty="0"/>
          </a:p>
          <a:p>
            <a:br>
              <a:rPr lang="en-US" sz="800" b="1" dirty="0"/>
            </a:br>
            <a:r>
              <a:rPr lang="en-US" sz="800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sz="800" b="1" dirty="0"/>
          </a:p>
          <a:p>
            <a:br>
              <a:rPr lang="en-US" sz="800" b="1" dirty="0"/>
            </a:br>
            <a:r>
              <a:rPr lang="en-US" sz="800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https://www.futureswithoutviolence.org/wp-content/uploads/Resources-on-Anti-Human-Trafficking-Eletronic-Links-by-Topic-2019.pdf</a:t>
            </a:r>
            <a:endParaRPr lang="en-US" sz="800" b="1" dirty="0"/>
          </a:p>
          <a:p>
            <a:br>
              <a:rPr lang="en-US" sz="800" b="1" dirty="0"/>
            </a:br>
            <a:r>
              <a:rPr lang="en-US" sz="800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https://humantraffickinghotline.org/state/north-carolina</a:t>
            </a:r>
            <a:endParaRPr lang="en-US" sz="800" b="1" dirty="0"/>
          </a:p>
          <a:p>
            <a:br>
              <a:rPr lang="en-US" sz="800" b="1" dirty="0"/>
            </a:br>
            <a:r>
              <a:rPr lang="en-US" sz="800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https://ncadmin.nc.gov/advocacy/women/human-trafficking</a:t>
            </a:r>
            <a:endParaRPr lang="en-US" sz="800" b="1" dirty="0"/>
          </a:p>
          <a:p>
            <a:br>
              <a:rPr lang="en-US" sz="800" b="1" dirty="0"/>
            </a:br>
            <a:r>
              <a:rPr lang="en-US" sz="800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https://humantrafficking.unc.edu/</a:t>
            </a:r>
            <a:endParaRPr lang="en-US" sz="800" b="1" dirty="0"/>
          </a:p>
          <a:p>
            <a:br>
              <a:rPr lang="en-US" sz="800" b="1" dirty="0"/>
            </a:br>
            <a:r>
              <a:rPr lang="en-US" sz="800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https://humantrafficking.unc.edu/resources/</a:t>
            </a:r>
            <a:endParaRPr lang="en-US" sz="800" b="1" dirty="0"/>
          </a:p>
          <a:p>
            <a:br>
              <a:rPr lang="en-US" sz="800" b="1" dirty="0"/>
            </a:br>
            <a:r>
              <a:rPr lang="en-US" sz="800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https://www.soapproject.org/about.php</a:t>
            </a:r>
            <a:endParaRPr lang="en-US" sz="800" b="1" dirty="0"/>
          </a:p>
          <a:p>
            <a:br>
              <a:rPr lang="en-US" sz="800" b="1" dirty="0"/>
            </a:br>
            <a:r>
              <a:rPr lang="en-US" sz="800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https://www.nccourts.gov/assets/documents/publications/NCHTC_FactSheet_09122019.pdf?Goj700aw6WzJBWB2Zcz55JvwdYwSoYtD</a:t>
            </a:r>
            <a:endParaRPr lang="en-US" sz="800" b="1" dirty="0"/>
          </a:p>
          <a:p>
            <a:br>
              <a:rPr lang="en-US" sz="800" b="1" dirty="0"/>
            </a:br>
            <a:r>
              <a:rPr lang="en-US" sz="800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https://www.nccourts.gov/assets/documents/publications/NCHTC-Report-to-General-Assembly-052019.pdf?yHBlD1ZR_JfffE_GDCMvXztkxRS7ur_5</a:t>
            </a:r>
            <a:endParaRPr lang="en-US" sz="800" b="1" dirty="0"/>
          </a:p>
          <a:p>
            <a:br>
              <a:rPr lang="en-US" sz="800" b="1" dirty="0"/>
            </a:br>
            <a:r>
              <a:rPr lang="en-US" sz="800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https://www.nccourts.gov/commissions/human-trafficking-commission/human-trafficking-commission-reports-and-materials</a:t>
            </a:r>
            <a:endParaRPr lang="en-US" sz="800" b="1" dirty="0"/>
          </a:p>
          <a:p>
            <a:br>
              <a:rPr lang="en-US" sz="800" b="1" dirty="0"/>
            </a:br>
            <a:r>
              <a:rPr lang="en-US" sz="800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http://www.nccasa.org/cms/resources/human-trafficking/nccasas-work-in-human-trafficking</a:t>
            </a:r>
            <a:endParaRPr lang="en-US" sz="800" b="1" dirty="0"/>
          </a:p>
          <a:p>
            <a:br>
              <a:rPr lang="en-US" sz="800" b="1" dirty="0"/>
            </a:br>
            <a:r>
              <a:rPr lang="en-US" sz="800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https://www.ourvoicenc.org/get-help/project-west-nc/</a:t>
            </a:r>
            <a:endParaRPr lang="en-US" sz="800" b="1" dirty="0"/>
          </a:p>
          <a:p>
            <a:br>
              <a:rPr lang="en-US" sz="800" b="1" dirty="0"/>
            </a:br>
            <a:r>
              <a:rPr lang="en-US" sz="800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https://www.projectnorest.org/</a:t>
            </a:r>
            <a:endParaRPr lang="en-US" sz="800" b="1" dirty="0"/>
          </a:p>
          <a:p>
            <a:br>
              <a:rPr lang="en-US" sz="800" b="1" dirty="0"/>
            </a:br>
            <a:r>
              <a:rPr lang="en-US" sz="800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https://ncadmin.nc.gov/advocacy/women/human-trafficking</a:t>
            </a:r>
            <a:endParaRPr lang="en-US" sz="800" b="1" dirty="0"/>
          </a:p>
          <a:p>
            <a:br>
              <a:rPr lang="en-US" sz="800" b="1" dirty="0"/>
            </a:br>
            <a:r>
              <a:rPr lang="en-US" sz="800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https://www.acf.hhs.gov/sites/default/files/otip/north_carolina_profile_efforts_to_combat_human_trafficking.pdf</a:t>
            </a:r>
            <a:endParaRPr lang="en-US" sz="800" b="1" dirty="0"/>
          </a:p>
          <a:p>
            <a:br>
              <a:rPr lang="en-US" sz="800" b="1" dirty="0"/>
            </a:br>
            <a:r>
              <a:rPr lang="en-US" sz="800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https://www.salvationarmycarolinas.org/anti-trafficking</a:t>
            </a:r>
            <a:endParaRPr lang="en-US" sz="800" b="1" dirty="0"/>
          </a:p>
          <a:p>
            <a:br>
              <a:rPr lang="en-US" sz="800" b="1" dirty="0"/>
            </a:br>
            <a:r>
              <a:rPr lang="en-US" sz="800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https://justicemattersnc.org/the-issue/</a:t>
            </a:r>
            <a:endParaRPr lang="en-US" sz="800" b="1" dirty="0"/>
          </a:p>
          <a:p>
            <a:br>
              <a:rPr lang="en-US" sz="800" b="1" dirty="0"/>
            </a:br>
            <a:r>
              <a:rPr lang="en-US" sz="800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https://worldrelieftriad.org/human-trafficking</a:t>
            </a:r>
            <a:endParaRPr lang="en-US" sz="800" b="1" dirty="0"/>
          </a:p>
          <a:p>
            <a:br>
              <a:rPr lang="en-US" sz="800" b="1" dirty="0"/>
            </a:br>
            <a:r>
              <a:rPr lang="en-US" sz="800" b="1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https://www.crossroadscares.org/anti-human-trafficking</a:t>
            </a:r>
            <a:endParaRPr lang="en-US" sz="800" b="1" dirty="0"/>
          </a:p>
          <a:p>
            <a:br>
              <a:rPr lang="en-US" sz="800" b="1" dirty="0"/>
            </a:br>
            <a:r>
              <a:rPr lang="en-US" sz="800" b="1" u="sng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https://www.lilypad-haven.org/what-is-human-trafficking/</a:t>
            </a:r>
            <a:endParaRPr lang="en-US" sz="800" b="1" dirty="0"/>
          </a:p>
          <a:p>
            <a:br>
              <a:rPr lang="en-US" sz="800" b="1" dirty="0"/>
            </a:br>
            <a:r>
              <a:rPr lang="en-US" sz="800" b="1" u="sng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https://usiaht.org/news/category/states/north-carolina/</a:t>
            </a:r>
            <a:endParaRPr lang="en-US" sz="800" b="1" dirty="0"/>
          </a:p>
          <a:p>
            <a:br>
              <a:rPr lang="en-US" sz="800" b="1" dirty="0"/>
            </a:br>
            <a:r>
              <a:rPr lang="en-US" sz="800" b="1" u="sng" dirty="0"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https://pathnconline.wordpress.com/</a:t>
            </a:r>
            <a:endParaRPr lang="en-US" sz="800" b="1" dirty="0"/>
          </a:p>
          <a:p>
            <a:br>
              <a:rPr lang="en-US" sz="800" b="1" dirty="0"/>
            </a:br>
            <a:r>
              <a:rPr lang="en-US" sz="800" b="1" u="sng" dirty="0"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https://www.ncjrs.gov/pdffiles1/nij/grants/252521.pdf</a:t>
            </a:r>
            <a:endParaRPr lang="en-US" sz="800" b="1" dirty="0"/>
          </a:p>
          <a:p>
            <a:br>
              <a:rPr lang="en-US" sz="800" b="1" dirty="0"/>
            </a:br>
            <a:r>
              <a:rPr lang="en-US" sz="800" b="1" u="sng" dirty="0"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http://www.safealliance.org/programs/other-resources/</a:t>
            </a:r>
            <a:endParaRPr lang="en-US" sz="800" b="1" dirty="0"/>
          </a:p>
          <a:p>
            <a:br>
              <a:rPr lang="en-US" sz="800" b="1" dirty="0"/>
            </a:br>
            <a:r>
              <a:rPr lang="en-US" sz="800" b="1" u="sng" dirty="0"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https://www.justice.gov/usao-wdnc/human-trafficking/task-force</a:t>
            </a:r>
            <a:endParaRPr lang="en-US" sz="800" b="1" dirty="0"/>
          </a:p>
          <a:p>
            <a:br>
              <a:rPr lang="en-US" sz="800" b="1" dirty="0"/>
            </a:br>
            <a:r>
              <a:rPr lang="en-US" sz="800" b="1" u="sng" dirty="0"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https://www.belovedhaven.org/</a:t>
            </a:r>
            <a:endParaRPr lang="en-US" sz="800" b="1" dirty="0"/>
          </a:p>
          <a:p>
            <a:br>
              <a:rPr lang="en-US" sz="800" b="1" dirty="0"/>
            </a:br>
            <a:r>
              <a:rPr lang="en-US" sz="800" b="1" u="sng" dirty="0"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sz="800" b="1" dirty="0"/>
          </a:p>
          <a:p>
            <a:br>
              <a:rPr lang="en-US" sz="800" b="1" dirty="0"/>
            </a:br>
            <a:r>
              <a:rPr lang="en-US" sz="800" b="1" u="sng" dirty="0">
                <a:hlinkClick r:id="rId3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sz="800" b="1" dirty="0"/>
          </a:p>
          <a:p>
            <a:pPr marL="0" indent="0">
              <a:buNone/>
            </a:pPr>
            <a:br>
              <a:rPr lang="en-US" sz="800" b="1" dirty="0"/>
            </a:br>
            <a:br>
              <a:rPr lang="en-US" sz="800" b="1" dirty="0"/>
            </a:br>
            <a:br>
              <a:rPr lang="en-US" sz="800" b="1" dirty="0"/>
            </a:br>
            <a:endParaRPr lang="en-US" sz="8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04EFD6-AB39-8C49-8D27-ED564A854AAD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74946CDD-2BF5-A6C4-20DF-A2232E3D6B93}"/>
              </a:ext>
            </a:extLst>
          </p:cNvPr>
          <p:cNvPicPr/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2918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North Dakota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791455"/>
            <a:ext cx="11846463" cy="5247195"/>
          </a:xfrm>
        </p:spPr>
        <p:txBody>
          <a:bodyPr numCol="2">
            <a:normAutofit fontScale="40000" lnSpcReduction="20000"/>
          </a:bodyPr>
          <a:lstStyle/>
          <a:p>
            <a:br>
              <a:rPr lang="en-US" b="1" dirty="0"/>
            </a:br>
            <a:r>
              <a:rPr lang="en-US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https://sharedhope.org/PICframe9/reportcards/PIC_RC_2019_ND.pdf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https://www.traffickingmatters.com/wp-content/uploads/state-reports/2018/2018%20Human%20Trafficking%20Report%20ND.pdf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https://humantraffickinghotline.org/state/north-dakota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https://www.ndhttf.org/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https://attorneygeneral.nd.gov/sites/ag/files/documents/2018-Report-AG-HTCommission.pdf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https://www.projectfuse.org/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https://www.acf.hhs.gov/sites/default/files/otip/north_dakota_profile_efforts_to_combat_human_trafficking.pdf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https://www.futureswithoutviolence.org/wp-content/uploads/NDHTTF-Indicator-Tool-Service-Map.pdf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https://www.318project.org/about.html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https://und.edu/directory/nikki.berg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https://www.aclund.org/en/legislation/sb-2159-support-services-human-trafficking-victims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http://www.cawsnorthdakota.org/index.php/public-policy/state-laws/human-trafficking/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https://www.weareunseen.org/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http://www.ndcatholic.org/archives/2/files/category-human-trafficking.html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https://www.polarisproject.org/sites/default/files/2014-State-Ratings.pdf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https://www.usda.gov/media/blog/2016/12/22/usda-and-hhs-partnered-summer-help-human-trafficking-survivors-rural-and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https://www.ovc.gov/pubs/FederalHumanTraffickingStrategicPlan.pdf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https://www.itemp.org/2016/trafficking-in-north-dakota-stats-lacking/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https://www.missingkids.org/NetSmartz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b="1" dirty="0"/>
          </a:p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4767A0-E856-3642-B0D7-0B9C8FADC148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11EECC7A-C18C-80A9-7640-555D6BF9500D}"/>
              </a:ext>
            </a:extLst>
          </p:cNvPr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7644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Ohio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35" y="698643"/>
            <a:ext cx="11474384" cy="5064431"/>
          </a:xfrm>
        </p:spPr>
        <p:txBody>
          <a:bodyPr numCol="2">
            <a:normAutofit fontScale="25000" lnSpcReduction="20000"/>
          </a:bodyPr>
          <a:lstStyle/>
          <a:p>
            <a:br>
              <a:rPr lang="en-US" sz="4200" b="1" dirty="0"/>
            </a:br>
            <a:br>
              <a:rPr lang="en-US" sz="4200" b="1" dirty="0"/>
            </a:br>
            <a:br>
              <a:rPr lang="en-US" sz="4200" b="1" dirty="0"/>
            </a:br>
            <a:r>
              <a:rPr lang="en-US" sz="4200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https://www.traffickingmatters.com/wp-content/uploads/state-reports/2018/2018%20Human%20Trafficking%20Report%20OH.pdf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https://sharedhope.org/PICframe9/reportcards/PIC_RC_2019_OH.pdf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https://humantrafficking.ohio.gov/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https://www.pcsao.org/programs/human-trafficking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https://www.ohioattorneygeneral.gov/HumanTrafficking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https://youtu.be/5JC0y-I0K7o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https://medicine.wright.edu/sites/medicine.wright.edu/files/uploads/0/article/Human-Trafficking-Problems-in-Ohio.pdf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https://www.npr.org/2019/10/07/767850332/a-pioneering-columbus-courtroom-helps-trafficking-victims-find-hope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https://www.jpedhc.org/article/S0891-5245(14)00282-X/fulltext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https://odh.ohio.gov/wps/wcm/connect/gov/78328727-dbba-4446-ba20-7e6a5ad32306/Ohio+School+Nurse+Human+Trafficking+Protocol.pdf?MOD=AJPERES&amp;CONVERT_TO=url&amp;CACHEID=ROOTWORKSPACE.Z18_M1HGGIK0N0JO00QO9DDDDM3000-78328727-dbba-4446-ba20-7e6a5ad32306-moikpuw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https://odh.ohio.gov/wps/portal/gov/odh/know-our-programs/sexual-assault-and-domestic-violence-prevention-program/school-nurses-human-trafficking-protocol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https://consultqd.clevelandclinic.org/educating-healthcare-providers-on-human-trafficking/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https://odh.ohio.gov/wps/portal/gov/odh/know-our-programs/sexual-assault-and-domestic-violence-prevention-program</a:t>
            </a:r>
            <a:r>
              <a:rPr lang="en-US" sz="3400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/human-trafficking</a:t>
            </a:r>
            <a:endParaRPr lang="en-US" sz="34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https://www.csuohio.edu/news/addressing-human-trafficking-in-cleveland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http://rjecempower.org/wp-content/uploads/2019/04/Symposium-Reference-Materials-288-pgs..pdf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https://humantrafficking.ohio.gov/links/HT-Child-Protocol.pdf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https://www.nacc.org/wp-content/uploads/2019/02/Human-Trafficking-Protocol-1.pdf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https://www.nacc.org/vision/march-april-2019/printed-protocols-help-staff-screen-for-trafficking-victims/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https://www.aha.org/education-events/creating-human-trafficking-victim-medical-safe-haven-resident-physician-education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sz="4200" b="1" dirty="0"/>
          </a:p>
          <a:p>
            <a:pPr marL="0" indent="0">
              <a:buNone/>
            </a:pPr>
            <a:br>
              <a:rPr lang="en-US" b="1" dirty="0"/>
            </a:b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24DC4E-E008-3E4C-93B5-A69F2C8B424F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EBABC905-8439-F072-63EE-CA1B1723D64F}"/>
              </a:ext>
            </a:extLst>
          </p:cNvPr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1934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Oklahoma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791455"/>
            <a:ext cx="11846463" cy="5247195"/>
          </a:xfrm>
        </p:spPr>
        <p:txBody>
          <a:bodyPr numCol="2">
            <a:normAutofit fontScale="40000" lnSpcReduction="20000"/>
          </a:bodyPr>
          <a:lstStyle/>
          <a:p>
            <a:br>
              <a:rPr lang="en-US" b="1" dirty="0"/>
            </a:br>
            <a:r>
              <a:rPr lang="en-US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https://www.traffickingmatters.com/wp-content/uploads/state-reports/2018/2018%20Human%20Trafficking%20Report%20OK.pdf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https://sharedhope.org/PICframe9/reportcards/PIC_RC_2019_OK.pdf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https://humantraffickinghotline.org/state/oklahoma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https://www.ok.gov/obndd/documents/HTTF%20-%20Resource%20Matrix%20Contact%20List%2003102014.pdf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https://oklaw.org/resource/human-trafficking-3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https://www.thedragonflyhome.org/human-trafficking-oklahoma/staff/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https://www.nbint.org/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https://beautifuldream.tv/human-trafficking/our-work-us/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https://www.unitedwayokc.org/sites/default/files/files/Human%20Trafficking%20Vital%20Signs%202010.pdf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https://usiaht.org/news/category/states/oklahoma/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https://law.justia.com/codes/oklahoma/2017/title-21/section-21-748/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http://law.okcu.edu/wp-content/uploads/2018/09/OCULREV-Spring-2013-Kujawa-105-134.pdf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https://journalofethics.ama-assn.org/sites/journalofethics.ama-assn.org/files/2018-05/ecas4-1701.pdf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https://apps.ok.gov/ocsw/Community_Conversations/Human_Trafficking/index.html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https://www.thedragonflyhome.org/services/human-trafficking-shelter/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https://www.dignityhealth.org/-/media/cm/media/documents/Human-Trafficking/Dignity%20Health_HTRP_SharedLearningsManual_170512.ashx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https://www.viachristi.org/sites/default/files/pdf/about_us/HT/2017-0802%20Human%20Trafficking%20Card%20Generl%20Co-Branded.pdf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https://www.viachristi.org/about-via-christi/mission/human-trafficking-initiative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https://www.viachristi.org/sites/default/files/pdf/about_us/HT/2017-0802%20Human%20Trafficking%20Card%20Pediatric.pdf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https://digitalcommons.law.ou.edu/cgi/viewcontent.cgi?article=1038&amp;context=ailr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b="1" dirty="0"/>
          </a:p>
          <a:p>
            <a:pPr marL="0" indent="0">
              <a:buNone/>
            </a:pP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B052A-01EF-5543-A13A-72792853E486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7" name="object 3">
            <a:extLst>
              <a:ext uri="{FF2B5EF4-FFF2-40B4-BE49-F238E27FC236}">
                <a16:creationId xmlns:a16="http://schemas.microsoft.com/office/drawing/2014/main" id="{441ED001-E9C1-8AA2-AEDD-F26CB559E845}"/>
              </a:ext>
            </a:extLst>
          </p:cNvPr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8649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Oregon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688369"/>
            <a:ext cx="11512927" cy="5350281"/>
          </a:xfrm>
        </p:spPr>
        <p:txBody>
          <a:bodyPr numCol="2">
            <a:normAutofit fontScale="25000" lnSpcReduction="20000"/>
          </a:bodyPr>
          <a:lstStyle/>
          <a:p>
            <a:br>
              <a:rPr lang="en-US" sz="3100" b="1" dirty="0"/>
            </a:br>
            <a:r>
              <a:rPr lang="en-US" sz="4000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https://sharedhope.org/PICframe9/reportcards/PIC_RC_2019_OR.pdf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https://www.traffickingmatters.com/wp-content/uploads/state-reports/2018/2018%20Human%20Trafficking%20Report%20OR.pdf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https://humantraffickinghotline.org/sites/default/files/OR-2018-State-Report.pdf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https://www.doj.state.or.us/crime-victims/victims-resources/other-resources/exploitation-and-sex-trafficking/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https://www.211info.org/search-resources/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https://www.tualatinoregon.gov/police/human-sex-trafficking-facts-warning-signs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https://www.usccr.gov/pubs/2019/02-11-Human-Trafficking-Oregon.pdf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https://www.acf.hhs.gov/sites/default/files/otip/oregon_profile_efforts_to_combat_human_trafficking.pdf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https://www.youthendingslavery.org/portland.html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https://www.endslaverynow.org/oregonians-against-trafficking-humans-oath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https://sites.google.com/multco.us/trafficking/home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https://www.catholiccharitiesoregon.org/services/migration-services/anti-human-trafficking-services/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https://www.portlandoregon.gov/police/65964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http://www.myeasternoregon.com/2019/04/03/la-grande-fighting-human-trafficking/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https://www.jbarj.org/about-us/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https://www.ics-law.org/services/anti-trafficking/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https://www.ortrucking.org/truckers-against-trafficking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https://www.oregonrla.org/guardiangroup.html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http://redemptionridge.org/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https://www.sicv.org/human-trafficking.html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https://willamette.edu/law/pdf/hrc/trafficking-report.pdf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https://www.oregon.gov/oha/PH/HEALTHYPEOPLEFAMILIES/REPRODUCTIVESEXUALHEALTH/RESOURCES/Documents/Training_Presentations/2018-RHC-Meeting/ID-Human-Trafficking.pdf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https://www.nigc.gov/images/uploads/training/portland/4a-%20Human%20Trafficking%20Resources%20-%20Oregon%2005312017.pdf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https://occv.org/wp-content/uploads/2011/04/HumanTraffickingGroups.pdf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https://www.futureswithoutviolence.org/wp-content/uploads/Resource-List-on-HT-Trafficking.pdf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sz="4000" b="1" dirty="0"/>
          </a:p>
          <a:p>
            <a:pPr marL="0" indent="0">
              <a:buNone/>
            </a:pP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400659-D380-3B4B-8533-48A88D789230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0C1CA233-1AD2-1160-FFC7-59C386777D99}"/>
              </a:ext>
            </a:extLst>
          </p:cNvPr>
          <p:cNvPicPr/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169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Alaska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999" y="553250"/>
            <a:ext cx="11092543" cy="5247195"/>
          </a:xfrm>
        </p:spPr>
        <p:txBody>
          <a:bodyPr numCol="2">
            <a:normAutofit fontScale="25000" lnSpcReduction="20000"/>
          </a:bodyPr>
          <a:lstStyle/>
          <a:p>
            <a:r>
              <a:rPr lang="en-US" sz="4200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https://humantraffickinghotline.org/sites/default/files/AK-2018-State-Report.pdf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https://sharedhope.org/PICframe9/reportcards/PIC_RC_2019_AK.pdf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https://www.traffickingmatters.com/wp-content/uploads/state-reports/2018/2018%20Human%20Trafficking%20Report%20AK.pdf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https://www.acf.hhs.gov/sites/default/files/otip/alaska_profile_efforts_to_combat_human_trafficking.pdf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https://www.pricelessalaska.org/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https://www.youtube.com/watch?v=fPrRyMdA56w#action=share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https://www.alaskapublic.org/2017/08/15/anchorage-partners-with-dhs-on-human-trafficking/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https://www.akijp.org/immigration-legal-assistance/human-trafficking/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http://sextraffickingalaska.com/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https://www.ovc.gov/library/healing-journey.html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https://www.niwrc.org/.../state-of-alaska-task-force-on-the-crime-of-human-trafficking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https://alaska.salvationarmy.org/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http://www.daughtersofcharity.com/advocacy/human-trafficking/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https://www.covenanthouse.org/homeless-shelters/anchorage-alaska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https://www.justice.gov/ovw/page/file/998081/download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https://www.murkowski.senate.gov/imo/media/doc/Not%20Invisible%20Act.pdf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https://www.niwrc.org/document-type/sex-trafficking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http://www.ncai.org/policy-research-center/research-data/prc-publications/TraffickingBrief.pdf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https://www.judges.org/wp-content/uploads/Human-Trafficking-in-Indian-Country.pdf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https://www.indian-affairs.org/reports.html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https://usiaht.org/news/category/states/alaska/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https://www.gao.gov/assets/690/686051.pdf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https://mdedge-files-live.s3.us-east-2.amazonaws.com/files/s3fs-public/Document/June-2018/OBGM0300722_Tracy.PDF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http://www.law.state.ak.us/pdf/admin/021513-TaskForceFinalReport.pdf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https://alaskalawhelp.org/organization/alaska-institute-for-justice?ref=5FBSl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https://digitalcommons.usu.edu/cgi/viewcontent.cgi?article=1110&amp;context=kicjir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http://www.anaeastern.com/wp-content/uploads/2018/02/ANA-Human-Trafficking-IM-2018-01-23.pdf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3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https://www.strongheartshelpline.org/</a:t>
            </a:r>
            <a:endParaRPr lang="en-US" sz="4200" b="1" dirty="0"/>
          </a:p>
          <a:p>
            <a:br>
              <a:rPr lang="en-US" sz="4200" b="1" dirty="0"/>
            </a:br>
            <a:r>
              <a:rPr lang="en-US" sz="4200" b="1" u="sng" dirty="0">
                <a:hlinkClick r:id="rId3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sz="4200" b="1" dirty="0"/>
          </a:p>
          <a:p>
            <a:br>
              <a:rPr lang="en-US" b="1" dirty="0"/>
            </a:br>
            <a:r>
              <a:rPr lang="en-US" b="1" dirty="0">
                <a:hlinkClick r:id="rId3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E77382-86E7-A242-A4AC-0C71477BADA5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A418846A-6982-0C1C-B389-448AB6B3DDA6}"/>
              </a:ext>
            </a:extLst>
          </p:cNvPr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9310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Pennsylvania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678093"/>
            <a:ext cx="11677314" cy="5360557"/>
          </a:xfrm>
        </p:spPr>
        <p:txBody>
          <a:bodyPr numCol="2">
            <a:normAutofit fontScale="47500" lnSpcReduction="20000"/>
          </a:bodyPr>
          <a:lstStyle/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https://www.legis.state.pa.us/cfdocs/legis/LI/consCheck.cfm?txtType=HTM&amp;ttl=18&amp;div=0&amp;chpt=30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https://pcv.pccd.pa.gov/empowering-the-victim/Pages/Human-Trafficking.aspx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https://humantraffickinghotline.org/state/pennsylvania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https://www.penndot.gov/about-us/media/human-trafficking/Pages/default.aspx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https://www.novabucks.org/projects/bucks-coalition-against-trafficking/bcat-pennsylvania-coalitions/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https://dbhids.org/human-trafficking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https://www.porh.psu.edu/wp-content/uploads/bsk-pdf-manager/2019/10/Human-Trafficking-Resources.pdf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https://www.traffickingmatters.com/wp-content/uploads/state-reports/2018/2018%20Human%20Trafficking%20Report%20PA.pdf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https://sharedhope.org/PICframe9/reportcards/PIC_RC_2019_PA.pdf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https://www.haponline.org/Newsroom/News/ID/4949/American-Hospital-Association-Names-Human-Trafficking-a-Key-Focus-for-2019-Anti-violence-Initiative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https://www.usnews.com/news/best-states/pennsylvania/articles/2019-08-31/justice-elusive-in-world-of-sex-trafficking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https://pcar.org/sites/default/files/pages-pdf/the_intersection_between_prostitution_and_sexual_violence.pdf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https://wjactv.com/news/local/project-pa-60-of-sex-human-trafficking-victims-once-involved-in-foster-care-system-02-21-2019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https://www.acf.hhs.gov/sites/default/files/otip/pennsylvania_profile_efforts_to_combat_human_trafficking.pdf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https://nimby.me/pa-county-coalitions/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b="1" dirty="0"/>
          </a:p>
          <a:p>
            <a:pPr marL="0" indent="0">
              <a:buNone/>
            </a:pP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5902DD-F0F8-6C45-A067-292FB2651F4D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FBA4124F-EA44-7C5A-7A20-777696C14A77}"/>
              </a:ext>
            </a:extLst>
          </p:cNvPr>
          <p:cNvPicPr/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2382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Rhode Island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779282"/>
            <a:ext cx="11625943" cy="5485400"/>
          </a:xfrm>
        </p:spPr>
        <p:txBody>
          <a:bodyPr numCol="2">
            <a:normAutofit fontScale="47500" lnSpcReduction="20000"/>
          </a:bodyPr>
          <a:lstStyle/>
          <a:p>
            <a:br>
              <a:rPr lang="en-US" b="1" dirty="0"/>
            </a:br>
            <a:br>
              <a:rPr lang="en-US" b="1" dirty="0"/>
            </a:br>
            <a:r>
              <a:rPr lang="en-US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https://sharedhope.org/PICframe9/reportcards/PIC_RC_2019_RI.pdf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https://www.traffickingmatters.com/wp-content/uploads/state-reports/2018/2018%20Human%20Trafficking%20Report%20RI.pdf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https://www.acf.hhs.gov/sites/default/files/otip/rhode_island_profile_efforts_to_combat_human_trafficking.pdf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https://www.helplineri.com/human-trafficking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http://www.dcyf.ri.gov/policyregs/protecting_and_identifying_victims_of_sex_trafficking_print.htm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https://humantraffickinghotline.org/state/rhode-island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https://www.justice.gov/usao-ri/pr/sex-trafficking-law-enforcement-task-force-highlighted-during-national-slavery-and-human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https://www.justice.gov/usao-ri/file/883361/download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http://www.ncsl.org/Portals/1/Documents/cj/Admin_Cooperation.pdf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http://www.dayoneri.org/sites/default/files/site-content/CSEC%20protocol%20one%20page%20final.pdf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http://www.dayoneri.org/get-informed/csec-commercial-sexual-exploitation-children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https://ctri.salvationarmy.org/SNE/news/Salvation-Army-Anti-Human-Trafficking-Program-Expands-in-Connecticut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https://www.researchgate.net/publication/304575674_Analysis_of_Human_Trafficking_Cases_in_Rhode_Island_2009-2013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http://rimed.org/rimedicaljournal/2016/09/2016-09-27-adolescent-barron.pdf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https://www.brown.edu/initiatives/slavery-and-justice/anti-trafficking-industrial-complex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https://law.justia.com/codes/rhode-island/2012/title-11/chapter-11-67/chapter-11-67-7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b="1" dirty="0"/>
          </a:p>
          <a:p>
            <a:pPr marL="0" indent="0">
              <a:buNone/>
            </a:pP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ABA680-DD5E-B14B-9C00-CB3DFFE6C4A1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D9A4E0FE-6A10-A097-7030-44990C33E27B}"/>
              </a:ext>
            </a:extLst>
          </p:cNvPr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7380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South Carolina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35" y="635395"/>
            <a:ext cx="11622985" cy="6051652"/>
          </a:xfrm>
        </p:spPr>
        <p:txBody>
          <a:bodyPr numCol="2">
            <a:normAutofit fontScale="25000" lnSpcReduction="20000"/>
          </a:bodyPr>
          <a:lstStyle/>
          <a:p>
            <a:br>
              <a:rPr lang="en-US" sz="4000" b="1" dirty="0"/>
            </a:br>
            <a:br>
              <a:rPr lang="en-US" sz="4000" b="1" dirty="0"/>
            </a:br>
            <a:r>
              <a:rPr lang="en-US" sz="4000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https://sharedhope.org/PICframe9/reportcards/PIC_RC_2019_SC.pdf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https://www.traffickingmatters.com/wp-content/uploads/state-reports/2018/2018%20Human%20Trafficking%20Report%20SC.pdf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https://humantraffickinghotline.org/state/south-carolina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http://www.sccadvasa.org/human-trafficking/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https://www.lighthouseforlife.org/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https://www.acf.hhs.gov/sites/default/files/otip/south_carolina_profile_efforts_to_combat_human_trafficking.pdf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https://usiaht.org/news/category/states/south-carolina/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https://humantrafficking.scag.gov/wp-content/uploads/2019/01/2018-HT-Task-Force-Annual-Report.pdf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http://www.scag.gov/human-trafficking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https://www.jasmineroad.org/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https://www.scstatehouse.gov/sess123_2019-2020/bills/188.htm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https://miraclehill.org/homeless-a-prime-target-for-sex-trafficking/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https://miraclehill.org/homeless-a-prime-target-for-sex-trafficking/jasmineroad.org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https://miraclehill.org/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https://www.salvationarmycarolinas.org/wakecounty/programs/social-ministries/project-fight/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https://www.ahla.com/sites/default/files/Unpacking%20Human%20Trafficking-v4.pdf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https://www.nursingald.com/uploads/publication/pdf/1655/South_Carolina_Nurse_4_18.pdf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http://pafcaf.org/sites/default/files/2017%20South%20Carolina%20Human%20Trafficking%20Task%20Force%20Annual%20Report%20-%20Final%20Draft%20%2801560335xD2C78%29.pdf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https://www.acf.hhs.gov/otip/resource/fshumantrafficking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https://www.acf.hhs.gov/archive/otip/resource/fact-sheet-labor-trafficking-english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http://humantrafficking.scag.gov/resources/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https://drive.google.com/file/d/0B55YiBB2s1krOEoweVNuZ01RTEk/view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http://humantrafficking.scag.gov/what-we-do/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https://www.ncbi.nlm.nih.gov/pubmed/31356251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https://www.youtube.com/watch?v=4-tcKYx24aA&amp;feature=youtu.be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https://schoolbehavioralhealth.org/basc/resources/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https://www.futureswithoutviolence.org/wp-content/uploads/Resources-on-Anti-Human-Trafficking-Eletronic-Links-by-Topic-2019.pdf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3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3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sz="4000" b="1" dirty="0"/>
          </a:p>
          <a:p>
            <a:pPr marL="0" indent="0">
              <a:buNone/>
            </a:pPr>
            <a:br>
              <a:rPr lang="en-US" sz="4000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9BC6B4-4867-7D4A-9E02-02E0B9412C13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87A4F02D-1707-EE9B-BB04-6CA950B766B0}"/>
              </a:ext>
            </a:extLst>
          </p:cNvPr>
          <p:cNvPicPr/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4557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South Dakota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35" y="553250"/>
            <a:ext cx="11378611" cy="5247195"/>
          </a:xfrm>
        </p:spPr>
        <p:txBody>
          <a:bodyPr numCol="2">
            <a:normAutofit fontScale="25000" lnSpcReduction="20000"/>
          </a:bodyPr>
          <a:lstStyle/>
          <a:p>
            <a:br>
              <a:rPr lang="en-US" b="1" dirty="0"/>
            </a:br>
            <a:br>
              <a:rPr lang="en-US" b="1" dirty="0"/>
            </a:br>
            <a:r>
              <a:rPr lang="en-US" sz="4000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https://humantraffickinghotline.org/state/south-dakota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https://www.traffickingmatters.com/wp-content/uploads/state-reports/2018/2018%20Human%20Trafficking%20Report%20SD.pdf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https://sharedhope.org/PICframe9/reportcards/PIC_RC_2019_SD.pdf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https://www.acf.hhs.gov/sites/default/files/otip/south_dakota_profile_efforts_to_combat_human_trafficking.pdf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https://dps.sd.gov/victims-services/victims-assistance-program/human-trafficking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https://calltofreedom.org/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http://livewellsiouxfalls.org/feel-well/sexual-health/sex-trafficking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https://www.sdcedsv.org/information/whatissextrafficking/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http://rallyforthechallenge.com/resources/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https://www.pathfindercenter.org/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http://rallyforthechallenge.com/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https://sharedhope.org/2018/11/14/partnership-in-south-dakota/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https://pages.nativehope.org/south-dakota-trafficking-stats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https://www.jtvf.org/assets/docs/uploads/convening-docs/2015-05-convening/west-river-human-trafficking-task-force.pdf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https://www.rapidcitydiocese.org/human-trafficking/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https://www.artemishouse.org/sex-trafficking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https://www.fletc.gov/press-release/2019/09/24/fletc-human-trafficking-training%E2%80%93-aberdeen-south-dakota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https://siouxlandagainsttrafficking.org/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https://freedomsjourney.us/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https://centralusa.salvationarmy.org/western/safe-t/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https://www.ahla.com/sites/default/files/Unpacking%20Human%20Trafficking-v4.pdf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https://chssd.org/prevention/training-events/kks-training-menu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https://polarisproject.org/human-trafficking-and-health-care-industry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https://healtrafficking.org/medical-literature/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https://www.judges.org/wp-content/uploads/Human-Trafficking-in-Indian-Country.pdf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https://www.acf.hhs.gov/sites/default/files/otip/fact_sheet_on_efforts_to_combat_human_trafficking_in_native.pdf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https://www.justice.gov/ovw/page/file/998081/download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3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http://www.ncai.org/policy-research-center/research-data/prc-publications/TraffickingBrief.pdf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3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3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sz="4000" b="1" dirty="0"/>
          </a:p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6CD7E-5CB3-5E48-AAF7-2A3A781BE792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08802A47-66E4-85AE-D4D1-4CF44B322BB6}"/>
              </a:ext>
            </a:extLst>
          </p:cNvPr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9684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Tennessee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43" y="678094"/>
            <a:ext cx="11048445" cy="5609690"/>
          </a:xfrm>
        </p:spPr>
        <p:txBody>
          <a:bodyPr numCol="2">
            <a:normAutofit fontScale="32500" lnSpcReduction="20000"/>
          </a:bodyPr>
          <a:lstStyle/>
          <a:p>
            <a:br>
              <a:rPr lang="en-US" sz="3700" b="1" dirty="0"/>
            </a:br>
            <a:r>
              <a:rPr lang="en-US" sz="3700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https://www.traffickingmatters.com/wp-content/uploads/state-reports/2018/2018%20Human%20Trafficking%20Report%20TN.pdf</a:t>
            </a:r>
            <a:endParaRPr lang="en-US" sz="3700" b="1" dirty="0"/>
          </a:p>
          <a:p>
            <a:br>
              <a:rPr lang="en-US" sz="3700" b="1" dirty="0"/>
            </a:br>
            <a:r>
              <a:rPr lang="en-US" sz="37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https://sharedhope.org/PICframe9/reportcards/PIC_RC_2019_TN.pdf</a:t>
            </a:r>
            <a:endParaRPr lang="en-US" sz="3700" b="1" dirty="0"/>
          </a:p>
          <a:p>
            <a:br>
              <a:rPr lang="en-US" sz="3700" b="1" dirty="0"/>
            </a:br>
            <a:r>
              <a:rPr lang="en-US" sz="370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sz="3700" b="1" dirty="0"/>
          </a:p>
          <a:p>
            <a:br>
              <a:rPr lang="en-US" sz="3700" b="1" dirty="0"/>
            </a:br>
            <a:r>
              <a:rPr lang="en-US" sz="3700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sz="3700" b="1" dirty="0"/>
          </a:p>
          <a:p>
            <a:br>
              <a:rPr lang="en-US" sz="3700" b="1" dirty="0"/>
            </a:br>
            <a:r>
              <a:rPr lang="en-US" sz="3700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https://www.acf.hhs.gov/sites/default/files/otip/tennessee_profile_efforts_to_combat_human_trafficking.pdf</a:t>
            </a:r>
            <a:endParaRPr lang="en-US" sz="3700" b="1" dirty="0"/>
          </a:p>
          <a:p>
            <a:br>
              <a:rPr lang="en-US" sz="3700" b="1" dirty="0"/>
            </a:br>
            <a:r>
              <a:rPr lang="en-US" sz="3700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https://humantraffickinghotline.org/state/tennessee</a:t>
            </a:r>
            <a:endParaRPr lang="en-US" sz="3700" b="1" dirty="0"/>
          </a:p>
          <a:p>
            <a:br>
              <a:rPr lang="en-US" sz="3700" b="1" dirty="0"/>
            </a:br>
            <a:r>
              <a:rPr lang="en-US" sz="3700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https://www.endslaverytn.org/aftercare</a:t>
            </a:r>
            <a:endParaRPr lang="en-US" sz="3700" b="1" dirty="0"/>
          </a:p>
          <a:p>
            <a:br>
              <a:rPr lang="en-US" sz="3700" b="1" dirty="0"/>
            </a:br>
            <a:r>
              <a:rPr lang="en-US" sz="3700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https://www.tn.gov/health/health-program-areas/fhw/human-trafficking.html</a:t>
            </a:r>
            <a:endParaRPr lang="en-US" sz="3700" b="1" dirty="0"/>
          </a:p>
          <a:p>
            <a:br>
              <a:rPr lang="en-US" sz="3700" b="1" dirty="0"/>
            </a:br>
            <a:r>
              <a:rPr lang="en-US" sz="3700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http://www.tnrefugees.org/index.php/trafficking-victims/</a:t>
            </a:r>
            <a:endParaRPr lang="en-US" sz="3700" b="1" dirty="0"/>
          </a:p>
          <a:p>
            <a:br>
              <a:rPr lang="en-US" sz="3700" b="1" dirty="0"/>
            </a:br>
            <a:r>
              <a:rPr lang="en-US" sz="3700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https://growfreetn.org/</a:t>
            </a:r>
            <a:endParaRPr lang="en-US" sz="3700" b="1" dirty="0"/>
          </a:p>
          <a:p>
            <a:br>
              <a:rPr lang="en-US" sz="3700" b="1" dirty="0"/>
            </a:br>
            <a:r>
              <a:rPr lang="en-US" sz="3700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https://ithastostop.com/</a:t>
            </a:r>
            <a:endParaRPr lang="en-US" sz="3700" b="1" dirty="0"/>
          </a:p>
          <a:p>
            <a:br>
              <a:rPr lang="en-US" sz="3700" b="1" dirty="0"/>
            </a:br>
            <a:r>
              <a:rPr lang="en-US" sz="3700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http://tnantislaveryalliance.org/human-trafficking-defined/</a:t>
            </a:r>
            <a:endParaRPr lang="en-US" sz="3700" b="1" dirty="0"/>
          </a:p>
          <a:p>
            <a:br>
              <a:rPr lang="en-US" sz="3700" b="1" dirty="0"/>
            </a:br>
            <a:r>
              <a:rPr lang="en-US" sz="3700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https://www.kidcentraltn.com/health/safety/look-for-warning-signs-of-human-trafficking.html</a:t>
            </a:r>
            <a:endParaRPr lang="en-US" sz="3700" b="1" dirty="0"/>
          </a:p>
          <a:p>
            <a:br>
              <a:rPr lang="en-US" sz="3700" b="1" dirty="0"/>
            </a:br>
            <a:r>
              <a:rPr lang="en-US" sz="3700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https://cmda.org/human-trafficking-commission/</a:t>
            </a:r>
            <a:endParaRPr lang="en-US" sz="3700" b="1" dirty="0"/>
          </a:p>
          <a:p>
            <a:br>
              <a:rPr lang="en-US" sz="3700" b="1" dirty="0"/>
            </a:br>
            <a:r>
              <a:rPr lang="en-US" sz="3700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https://dc.etsu.edu/cgi/viewcontent.cgi?article=4946&amp;context=etd</a:t>
            </a:r>
            <a:endParaRPr lang="en-US" sz="3700" b="1" dirty="0"/>
          </a:p>
          <a:p>
            <a:br>
              <a:rPr lang="en-US" sz="3700" b="1" dirty="0"/>
            </a:br>
            <a:r>
              <a:rPr lang="en-US" sz="3700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https://www.tngopsenate.com/2019/01/07/laws-passed-by-the-general-assembly-to-attack-human-trafficking-since-2011/</a:t>
            </a:r>
            <a:endParaRPr lang="en-US" sz="3700" b="1" dirty="0"/>
          </a:p>
          <a:p>
            <a:br>
              <a:rPr lang="en-US" sz="3700" b="1" dirty="0"/>
            </a:br>
            <a:r>
              <a:rPr lang="en-US" sz="3700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https://www.jasmineroad.org/programs/index.html</a:t>
            </a:r>
            <a:endParaRPr lang="en-US" sz="3700" b="1" dirty="0"/>
          </a:p>
          <a:p>
            <a:br>
              <a:rPr lang="en-US" sz="3700" b="1" dirty="0"/>
            </a:br>
            <a:r>
              <a:rPr lang="en-US" sz="3700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https://www.benefits.gov/benefit/622</a:t>
            </a:r>
            <a:endParaRPr lang="en-US" sz="3700" b="1" dirty="0"/>
          </a:p>
          <a:p>
            <a:br>
              <a:rPr lang="en-US" sz="3700" b="1" dirty="0"/>
            </a:br>
            <a:r>
              <a:rPr lang="en-US" sz="3700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https://www.freedomspromise.org/</a:t>
            </a:r>
            <a:endParaRPr lang="en-US" sz="3700" b="1" dirty="0"/>
          </a:p>
          <a:p>
            <a:br>
              <a:rPr lang="en-US" sz="3700" b="1" dirty="0"/>
            </a:br>
            <a:r>
              <a:rPr lang="en-US" sz="3700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https://legiscan.com/TN/text/SB0826/2019</a:t>
            </a:r>
            <a:endParaRPr lang="en-US" sz="3700" b="1" dirty="0"/>
          </a:p>
          <a:p>
            <a:br>
              <a:rPr lang="en-US" sz="3700" b="1" dirty="0"/>
            </a:br>
            <a:r>
              <a:rPr lang="en-US" sz="3700" b="1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https://www.tnaonline.org/wp-content/uploads/2019/10/TN-NURSE_9_19.pdf</a:t>
            </a:r>
            <a:endParaRPr lang="en-US" sz="3700" b="1" dirty="0"/>
          </a:p>
          <a:p>
            <a:br>
              <a:rPr lang="en-US" sz="3700" b="1" dirty="0"/>
            </a:br>
            <a:r>
              <a:rPr lang="en-US" sz="3700" b="1" u="sng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http://nursing.uthscsa.edu/images/HT_Atkinson_et_al_State_Laws.pdf</a:t>
            </a:r>
            <a:endParaRPr lang="en-US" sz="3700" b="1" dirty="0"/>
          </a:p>
          <a:p>
            <a:br>
              <a:rPr lang="en-US" sz="3700" b="1" dirty="0"/>
            </a:br>
            <a:r>
              <a:rPr lang="en-US" sz="3700" b="1" u="sng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https://www.fsmtb.org/media/1606/httf-report-final-web.pdf</a:t>
            </a:r>
            <a:endParaRPr lang="en-US" sz="3700" b="1" dirty="0"/>
          </a:p>
          <a:p>
            <a:br>
              <a:rPr lang="en-US" sz="3700" b="1" dirty="0"/>
            </a:br>
            <a:r>
              <a:rPr lang="en-US" sz="3700" b="1" u="sng" dirty="0"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sz="3700" b="1" dirty="0"/>
          </a:p>
          <a:p>
            <a:br>
              <a:rPr lang="en-US" b="1" dirty="0"/>
            </a:br>
            <a:r>
              <a:rPr lang="en-US" b="1" u="sng" dirty="0"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b="1" dirty="0"/>
          </a:p>
          <a:p>
            <a:pPr marL="0" indent="0">
              <a:buNone/>
            </a:pP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199408-D949-934B-8382-9246AB338433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1EB2DCFE-D01F-1653-ACDA-E6C2A65F334A}"/>
              </a:ext>
            </a:extLst>
          </p:cNvPr>
          <p:cNvPicPr/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2018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Texas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6" y="636998"/>
            <a:ext cx="11846463" cy="5850941"/>
          </a:xfrm>
        </p:spPr>
        <p:txBody>
          <a:bodyPr numCol="2">
            <a:normAutofit fontScale="40000" lnSpcReduction="20000"/>
          </a:bodyPr>
          <a:lstStyle/>
          <a:p>
            <a:br>
              <a:rPr lang="en-US" b="1" dirty="0"/>
            </a:br>
            <a:br>
              <a:rPr lang="en-US" b="1" dirty="0"/>
            </a:br>
            <a:r>
              <a:rPr lang="en-US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https://sharedhope.org/PICframe9/reportcards/PIC_RC_2019_TX.pdf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https://www.traffickingmatters.com/wp-content/uploads/state-reports/2018/2018%20Human%20Trafficking%20Report%20TX.pdf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https://www.texasattorneygeneral.gov/sites/default/files/files/divisions/criminal-justice/HumanTraffickingReport-2018.pdf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https://www.dfps.state.tx.us/handbooks/CPS/Resource_Guides/Human_Trafficking_Response_Protocol.pdf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https://humantraffickinghotline.org/resources/protocol-toolkit-developing-response-victims-human-trafficking-health-care-settings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https://www.acf.hhs.gov/sites/default/files/otip/public_comment_from_baylor_college_of_medicine_anti_human_trafficking.pdf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http://www.lbb.state.tx.us/Documents/Publications/Staff_Report/2019/4737_HumanTrafficking.pdf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https://www.bcm.edu/healthcare/care-centers/psychiatry/clinics/ben-taub-harris-health-system/human-trafficking-program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https://acoep.org/main/publications/patientswithautism-4/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https://www.safeaustin.org/our-issues/human-trafficking/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https://www.texasstateofmind.org/wp-content/uploads/2019/04/CST_FullReport.pdf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https://cookchildrens.org/health-resources/safety/Pages/human-trafficking.aspx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https://healtrafficking.org/protocols-committee/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https://www.reclaim611.org/about-us/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https://txcatholic.org/85th-legislative-agenda-priorities/human-trafficking/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https://txcatholic.org/wp-content/uploads/2017/03/Human-Trafficking-1.pdf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https://txssc.txstate.edu/topics/school-violence/articles/recognizing-human-trafficking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https://www.texmed.org/outoftheshadows/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https://sites.utexas.edu/idvsa/files/2019/03/CSTT-HT-Final-Report-3.26.19.pdf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b="1" dirty="0"/>
          </a:p>
          <a:p>
            <a:r>
              <a:rPr lang="en-US" b="1" dirty="0"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https://www.elijahrising.org/</a:t>
            </a:r>
            <a:endParaRPr lang="en-US" b="1" dirty="0"/>
          </a:p>
          <a:p>
            <a:br>
              <a:rPr lang="en-US" b="1" dirty="0"/>
            </a:br>
            <a:r>
              <a:rPr lang="en-US" b="1" dirty="0"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http://www.bestcaretoday.com/articles/482</a:t>
            </a: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2D0C8E-468E-DE4D-908C-1810DA4265BD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9C7302A5-5187-8A3A-3A2E-3D26450C67EA}"/>
              </a:ext>
            </a:extLst>
          </p:cNvPr>
          <p:cNvPicPr/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4460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Utah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791455"/>
            <a:ext cx="11846463" cy="5247195"/>
          </a:xfrm>
        </p:spPr>
        <p:txBody>
          <a:bodyPr numCol="2">
            <a:normAutofit fontScale="55000" lnSpcReduction="20000"/>
          </a:bodyPr>
          <a:lstStyle/>
          <a:p>
            <a:r>
              <a:rPr lang="en-US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https://sharedhope.org/PICframe9/reportcards/PIC_RC_2019_UT.pdf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https://www.traffickingmatters.com/wp-content/uploads/state-reports/2018/2018%20Human%20Trafficking%20Report%20UT.pdf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https://attorneygeneral.utah.gov/initiatives/human-trafficking/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https://humantraffickinghotline.org/state/utah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https://aau-slc.org/trafficking-in-persons/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https://www.utoledo.edu/hhs/htsji/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https://www.acf.hhs.gov/sites/default/files/otip/utah_profile_efforts_to_combat_human_trafficking.pdf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https://healtrafficking.org/protocols-committee/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http://ourrescue.org/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https://le.utah.gov/~2019/bills/static/HB0020.html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https://truckersagainsttrafficking.org/utah-teens-continue-fight-against-human-trafficking/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https://www.udvc.org/get-involved/calendar-of-events.html/event/2019/08/27/-webinar-supporting-survivors-of-human-trafficking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https://www.covenanthouse.org/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https://trcutah.org/human-trafficking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https://www.dhs.gov/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https://ndaa.org/wp-content/uploads/Human-Trafficking-Chart.pdf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b="1" dirty="0"/>
          </a:p>
          <a:p>
            <a:pPr marL="0" indent="0">
              <a:buNone/>
            </a:pP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7F2851-E205-0141-A937-A5B8AB23A294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960066B9-F0B2-42B3-DE55-5E2F8C81199B}"/>
              </a:ext>
            </a:extLst>
          </p:cNvPr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823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Vermont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791455"/>
            <a:ext cx="11713407" cy="5247195"/>
          </a:xfrm>
        </p:spPr>
        <p:txBody>
          <a:bodyPr numCol="2">
            <a:normAutofit fontScale="47500" lnSpcReduction="20000"/>
          </a:bodyPr>
          <a:lstStyle/>
          <a:p>
            <a:r>
              <a:rPr lang="en-US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https://sharedhope.org/PICframe9/reportcards/PIC_RC_2019_VT.pdf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https://www.traffickingmatters.com/wp-content/uploads/state-reports/2018/2018%20Human%20Trafficking%20Report%20VT.pdf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https://www.justice.gov/usao-vt/pr/vermont-s-multidisciplinary-human-trafficking-task-force-partnerships-formalized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https://humantraffickinghotline.org/state/vermont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https://dcf.vermont.gov/sites/dcf/files/Prevention/docs/Sex-Trafficking.pdf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http://www.leg.state.vt.us/docs/2012/Acts/ACT055.PDF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http://givewaytofreedom.org/pdf/HT-Victim-Resource-Guide.pdf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http://www.givewaytofreedom.org/Domestic/VT-Task-Force.php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https://www.acf.hhs.gov/sites/default/files/otip/vermont_profile_efforts_to_combat_human_trafficking.pdf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https://legislature.vermont.gov/Documents/2020/Docs/BILLS/H-0161/H-0161%20As%20Introduced.pdf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http://www.massmed.org/Patient-Care/Health-Topics/Violence-Prevention-and-Intervention/Human-Trafficking-(pdf)/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http://www.ucanstoptraffick.org/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https://usiaht.org/news/category/states/vermont/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https://www.ecpatusa.org/unpackinghumantrafficking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https://www.vermontwoman.com/articles/2015/0215/03-sextraffic/sextrafficarticle.html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http://www.vtchildrensalliance.org/in-the-spotlight/spotlight-archives/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b="1" dirty="0"/>
          </a:p>
          <a:p>
            <a:pPr marL="0" indent="0">
              <a:buNone/>
            </a:pP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55F2CB-7E0A-3744-90B4-EBDB5F8283F5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5B79A304-D27C-12C0-44DA-680325BE69E7}"/>
              </a:ext>
            </a:extLst>
          </p:cNvPr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0343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Virginia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852" y="936302"/>
            <a:ext cx="11092543" cy="5247195"/>
          </a:xfrm>
        </p:spPr>
        <p:txBody>
          <a:bodyPr numCol="2">
            <a:normAutofit fontScale="40000" lnSpcReduction="20000"/>
          </a:bodyPr>
          <a:lstStyle/>
          <a:p>
            <a:r>
              <a:rPr lang="en-US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https://www.traffickingmatters.com/wp-content/uploads/state-reports/2018/2018%20Human%20Trafficking%20Report%20VA.pdf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https://sharedhope.org/PICframe9/reportcards/PIC_RC_2019_VA.pdf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https://humantraffickinghotline.org/state/virginia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https://www.dcjs.virginia.gov/victims-services/human-trafficking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https://www.oag.state.va.us/programs-initiatives/human-trafficking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https://www.vhha.com/communications/wp-content/uploads/sites/16/2019/09/VHHA-Review-Magazine-September-2019-Human-Trafficking-Edition.pdf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https://www.nvhttf.com/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https://vcu.cloud-cme.com/assets/VCU/Presentations/5400/ChildSexTraffickingVirginiaResources.pdf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https://www.yorkcounty.gov/2130/Human-Trafficking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https://www.novahti.com/about-novahti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https://www.missingkids.org/NetSmartz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https://www.traffickinginstitute.org/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https://samaritanhouseva.org/hidden-in-plain-sight/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https://www.nvcc.edu/support/_files/Human-Trafficking-Resources.pdf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https://www.sbcv.org/human-trafficking/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http://www.impactvirginia.org/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http://salvationarmynca.org/antihumantrafficking/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https://richmondjusticeinitiative.com/human-trafficking/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https://www.arlingtonchamber.org/blog/human-trafficking-in-arlington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https://safeharborshelter.com/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https://storage.googleapis.com/wzukusers/user-27085022/documents/026a5603e817490d837e900970d90972/6%20STAGES%20OF%20GROOMING.pdf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b="1" dirty="0"/>
          </a:p>
          <a:p>
            <a:pPr marL="0" indent="0">
              <a:buNone/>
            </a:pP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B568B0-C538-7241-9527-4258630C7B22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9959643C-23CC-8243-1505-E7A00B4755AC}"/>
              </a:ext>
            </a:extLst>
          </p:cNvPr>
          <p:cNvPicPr/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68866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Washington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760289"/>
            <a:ext cx="11297170" cy="5278362"/>
          </a:xfrm>
        </p:spPr>
        <p:txBody>
          <a:bodyPr numCol="2">
            <a:normAutofit fontScale="47500" lnSpcReduction="20000"/>
          </a:bodyPr>
          <a:lstStyle/>
          <a:p>
            <a:br>
              <a:rPr lang="en-US" b="1" dirty="0"/>
            </a:br>
            <a:br>
              <a:rPr lang="en-US" b="1" dirty="0"/>
            </a:br>
            <a:r>
              <a:rPr lang="en-US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https://www.traffickingmatters.com/wa/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https://polarisproject.org/sites/default/files/Grading%20Criminal%20Record%20Relief%20Laws%20for%20Survivors%20of%20Human%20Trafficking.pdf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https://polarisproject.org/2018-us-national-human-trafficking-hotline-statistics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https://www.commerce.wa.gov/serving-communities/crime-victims-public-safety/office-of-crime-victims-advocacy/human-trafficking/statewide-human-trafficking-task-forces/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https://www.seattle.gov/police/about-us/human-trafficking/washact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https://www.acf.hhs.gov/sites/default/files/otip/washington_profile_efforts_to_combat_human_trafficking.pdf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http://humantraffickingwa.org/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http://www.warn-trafficking.org/about-us/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https://www.fbi.gov/contact-us/field-offices/seattle/news/press-releases/task-force-operation-in-everett-recovers-13-victims-of-sex-trafficking-in-washington-state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https://www.seattle.gov/police/about-us/human-trafficking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https://www.watraffickinghelp.org/task-forces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https://www.wcsap.org/sites/default/files/uploads/webinars/Identifying_and_Serving_Victims_of_Human_Trafficking/WARNWCSAP_Webinar_04_02_13.pdf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https://www.humanities.org/blog/human-trafficking-washington-state/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https://www.seattleagainstslavery.org/</a:t>
            </a:r>
            <a:endParaRPr lang="en-US" b="1" dirty="0"/>
          </a:p>
          <a:p>
            <a:r>
              <a:rPr lang="en-US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b="1" dirty="0"/>
          </a:p>
          <a:p>
            <a:pPr marL="0" indent="0">
              <a:buNone/>
            </a:pP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D1A517-5470-A847-BE7A-E2BAA96C194A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771F6076-D713-EF62-5984-9E379F788391}"/>
              </a:ext>
            </a:extLst>
          </p:cNvPr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379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Arizona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791455"/>
            <a:ext cx="11728231" cy="5247195"/>
          </a:xfrm>
        </p:spPr>
        <p:txBody>
          <a:bodyPr numCol="2">
            <a:normAutofit fontScale="55000" lnSpcReduction="20000"/>
          </a:bodyPr>
          <a:lstStyle/>
          <a:p>
            <a:br>
              <a:rPr lang="en-US" b="1" dirty="0"/>
            </a:br>
            <a:r>
              <a:rPr lang="en-US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http://ag.nv.gov/uploadedFiles/agnvgov/Content/Human_Trafficking/2017_April_AZ_SexTraffickingResearch.pdf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https://sharedhope.org/PICframe9/reportcards/PIC_RC_2019_AZ.pdf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https://www.traffickingmatters.com/az/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https://polarisproject.org/2018-us-national-human-trafficking-hotline-statistics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http://ag.nv.gov/uploadedFiles/agnvgov/Content/Human_Trafficking/AG_HT_Screening_Tool_Final2.pdf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https://www.childwelfare.gov/topics/systemwide/trafficking/federallaws/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https://www.azag.gov/criminal/trafficking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https://211arizona.org/domestic-violence/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https://arizona.myresourcedirectory.com/index.php?option=com_cpx&amp;task=search.query&amp;code=RP-1500.1400-300</a:t>
            </a:r>
            <a:endParaRPr lang="en-US" b="1" u="sng" dirty="0"/>
          </a:p>
          <a:p>
            <a:br>
              <a:rPr lang="en-US" b="1" dirty="0"/>
            </a:br>
            <a:r>
              <a:rPr lang="en-US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https://dcs.az.gov/report-child-abuse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https://dcs.az.gov/your-rights/indian-child-welfare-act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b="1" dirty="0"/>
          </a:p>
          <a:p>
            <a:r>
              <a:rPr lang="en-US" b="1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b="1" dirty="0"/>
          </a:p>
          <a:p>
            <a:endParaRPr lang="en-US" b="1" dirty="0"/>
          </a:p>
          <a:p>
            <a:r>
              <a:rPr lang="en-US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https://arizona.myresourcedirectory.com/index2.php?option=com_cpx&amp;</a:t>
            </a:r>
            <a:r>
              <a:rPr lang="en-US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task=resource&amp;id=427010,3306804,1397410,3003401,454061,3307453,2809174&amp;printopt=false&amp;view=print&amp;tmpl=component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E77382-86E7-A242-A4AC-0C71477BADA5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09FA5F8D-834A-8C2A-599A-651018075CD7}"/>
              </a:ext>
            </a:extLst>
          </p:cNvPr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2448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Washington, DC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1C22679-D06E-8F43-A054-19CC3BCB3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425" y="880399"/>
            <a:ext cx="11277602" cy="591215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b="1" i="1" dirty="0"/>
              <a:t>Documentaries/Videos:</a:t>
            </a:r>
            <a:endParaRPr lang="en-US" sz="7200" b="1" dirty="0"/>
          </a:p>
          <a:p>
            <a:r>
              <a:rPr lang="en-US" sz="7200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https://www.youtube.com/watch?v=kPC6esXqX3U&amp;t=</a:t>
            </a:r>
            <a:endParaRPr lang="en-US" sz="7200" b="1" dirty="0"/>
          </a:p>
          <a:p>
            <a:r>
              <a:rPr lang="en-US" sz="72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https://www.dhs.gov/blue-campaign/videos</a:t>
            </a:r>
            <a:endParaRPr lang="en-US" sz="7200" b="1" dirty="0"/>
          </a:p>
          <a:p>
            <a:pPr marL="0" indent="0">
              <a:buNone/>
            </a:pPr>
            <a:r>
              <a:rPr lang="en-US" sz="7200" b="1" i="1" dirty="0"/>
              <a:t>Resources/Agencies:</a:t>
            </a:r>
            <a:endParaRPr lang="en-US" sz="7200" b="1" dirty="0"/>
          </a:p>
          <a:p>
            <a:r>
              <a:rPr lang="en-US" sz="7200" b="1" dirty="0"/>
              <a:t>Welcome to the DC Human Trafficking Victim Service Providers Directory</a:t>
            </a:r>
            <a:r>
              <a:rPr lang="en-US" sz="720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https://dchtresources.amaralegal.org/</a:t>
            </a:r>
            <a:endParaRPr lang="en-US" sz="7200" b="1" dirty="0"/>
          </a:p>
          <a:p>
            <a:r>
              <a:rPr lang="en-US" sz="7200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https://www.justice.gov/usao-dc/human-trafficking</a:t>
            </a:r>
            <a:r>
              <a:rPr lang="en-US" sz="7200" b="1" dirty="0"/>
              <a:t> </a:t>
            </a:r>
          </a:p>
          <a:p>
            <a:r>
              <a:rPr lang="en-US" sz="7200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https://www.ice.gov/features/human-trafficking</a:t>
            </a:r>
            <a:endParaRPr lang="en-US" sz="7200" b="1" dirty="0"/>
          </a:p>
          <a:p>
            <a:r>
              <a:rPr lang="en-US" sz="7200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https://www.dhs.gov/sites/default/files/publications/blue-campaign/19_1028_bc-pamphlet-continued-presence.pdf</a:t>
            </a:r>
            <a:endParaRPr lang="en-US" sz="7200" b="1" dirty="0"/>
          </a:p>
          <a:p>
            <a:r>
              <a:rPr lang="en-US" sz="7200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https://www.dhs.gov/blue-campaign/share-resources</a:t>
            </a:r>
            <a:endParaRPr lang="en-US" sz="7200" b="1" u="sng" dirty="0"/>
          </a:p>
          <a:p>
            <a:br>
              <a:rPr lang="en-US" sz="7200" b="1" dirty="0"/>
            </a:br>
            <a:r>
              <a:rPr lang="en-US" sz="7200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https://sharedhope.org/PICframe9/reportcards/PIC_RC_2019_DC.pdf</a:t>
            </a:r>
            <a:endParaRPr lang="en-US" sz="7200" b="1" dirty="0"/>
          </a:p>
          <a:p>
            <a:br>
              <a:rPr lang="en-US" sz="7200" b="1" dirty="0"/>
            </a:br>
            <a:r>
              <a:rPr lang="en-US" sz="7200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https://polarisproject.org/policy-legislation?gclid=EAIaIQobChMIp-Dmw4u25gIVF2yGCh0n_Qu6EAAYAiAAEgI42fD_BwE</a:t>
            </a:r>
            <a:endParaRPr lang="en-US" sz="7200" b="1" dirty="0"/>
          </a:p>
          <a:p>
            <a:br>
              <a:rPr lang="en-US" sz="7200" b="1" dirty="0"/>
            </a:br>
            <a:r>
              <a:rPr lang="en-US" sz="7200" b="1" dirty="0"/>
              <a:t> </a:t>
            </a:r>
            <a:r>
              <a:rPr lang="en-US" sz="7200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https://www.traffickingmatters.com/human-trafficking-state-reports/</a:t>
            </a:r>
            <a:endParaRPr lang="en-US" sz="7200" b="1" dirty="0"/>
          </a:p>
          <a:p>
            <a:br>
              <a:rPr lang="en-US" sz="7200" b="1" dirty="0"/>
            </a:br>
            <a:r>
              <a:rPr lang="en-US" sz="7200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sz="7200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AF03B8-86A6-7D48-8495-1E48414D642F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2A46EC0A-C578-A75A-20E7-85174FF449A0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2614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West Virginia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791455"/>
            <a:ext cx="11092543" cy="5247195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CF80706-E157-1E4B-BBA3-F9E0CB704238}"/>
              </a:ext>
            </a:extLst>
          </p:cNvPr>
          <p:cNvSpPr txBox="1">
            <a:spLocks/>
          </p:cNvSpPr>
          <p:nvPr/>
        </p:nvSpPr>
        <p:spPr>
          <a:xfrm>
            <a:off x="261257" y="582683"/>
            <a:ext cx="11718411" cy="5175621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4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https://humantraffickinghotline.org/state/west-virginia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4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https://www.traffickingmatters.com/wp-content/uploads/state-reports/2018/2018%20Human%20Trafficking%20Report%20WV.pdf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4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https://sharedhope.org/PICframe9/reportcards/PIC_RC_2019_WV.pdf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4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https://dhsem.wv.gov/Homeland%20Security/Pages/Human-Trafficking-Awareness.aspx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4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https://www.missionwv.org/mwv-articles/2019/4/26/what-human-trafficking-isand-isnt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4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https://www.wvexecutive.com/human-trafficking-west-virginia/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4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https://www.acf.hhs.gov/sites/default/files/otip/west_virginia_efforts_to_combat_human_trafficking.pdf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4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http://www.handlewithcarewv.org/human-trafficking-task-force.php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4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https://www.justice.gov/usao-ndwv/pr/us-attorney-s-office-and-wv-human-trafficking-task-force-offer-training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4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https://law.justia.com/codes/west-virginia/2018/chapter-61/article-14/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4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https://stophumantraffickingwv.org/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4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https://usiaht.org/news/category/states/west-virginia/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4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https://www.salvationarmymwv.org/get-help/combating-human-trafficing/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4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http://www.handlewithcarewv.org/risk-factors.php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http://wvucancer.org/news/story?headline=statewide-study-of-human-trafficking-in-wv-launches-this-month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4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http://www.wv211.org/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4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https://healtrafficking.org/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4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4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4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http://www.humantraffickingdata.org/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4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http://ssjhealthandwellnessfoundation.org/download/annual_reports/HW-Annual-Report-2016-2017.pdf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4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http://wvcan.org/wp-content/uploads/2017/04/Medical-Physical-Abuse-Guideline.pdf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4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https://journalofethics.ama-assn.org/sites/journalofethics.ama-assn.org/files/2018-05/ecas2-1701.pdf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4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4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4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4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2ACF54-4C87-F941-AE3E-4064EDBCDCD2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7" name="object 3">
            <a:extLst>
              <a:ext uri="{FF2B5EF4-FFF2-40B4-BE49-F238E27FC236}">
                <a16:creationId xmlns:a16="http://schemas.microsoft.com/office/drawing/2014/main" id="{C9B745DA-5278-C7C3-623F-A3D60A13E389}"/>
              </a:ext>
            </a:extLst>
          </p:cNvPr>
          <p:cNvPicPr/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12895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Wisconsin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791455"/>
            <a:ext cx="11698050" cy="5247195"/>
          </a:xfrm>
        </p:spPr>
        <p:txBody>
          <a:bodyPr numCol="2">
            <a:normAutofit fontScale="25000" lnSpcReduction="20000"/>
          </a:bodyPr>
          <a:lstStyle/>
          <a:p>
            <a:r>
              <a:rPr lang="en-US" sz="4000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https://sharedhope.org/PICframe9/reportcards/PIC_RC_2019_WI.pdf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https://www.traffickingmatters.com/wp-content/uploads/state-reports/2018/2018%20Human%20Trafficking%20Report%20WI.pdf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https://fighttoendexploitation.org/?gclid=EAIaIQobChMIzvGclKjq5gIVGYiGCh1lmQqDEAAYASAAEgLG4_D_BwE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https://www.doj.state.wi.us/ocvs/human-trafficking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https://www.doj.state.wi.us/sites/default/files/ocvs/human%20trafficking/HT%20Services%20Starting%20Point%2012-2019.pdf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https://211wisconsin.communityos.org/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http://docs.legis.wisconsin.gov/statutes/statutes/940/II/302/1/a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https://www.mcw.edu/departments/pediatrics/divisions/child-advocacy-and-protection/sex-trafficking-resources/online-training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https://www.doj.state.wi.us/sites/default/files/ocvs/human%20trafficking/HumanTrafficking_Wisconsin_8_5x11.pdf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https://docs.legis.wisconsin.gov/2015/related/acts/5.pdf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https://www.doj.state.wi.us/sites/default/files/ocvs/human%20trafficking/HumanTrafficking_Wisconsin_Spanish_8_5x11.pdf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https://www.doj.state.wi.us/sites/default/files/ocvs/human%20trafficking/sextraffickingreportfinal03012018.pdf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https://dcf.wisconsin.gov/files/aht/pdf/indicatorguide.pdf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https://www.doj.state.wi.us/sites/default/files/ocvs/specialized/milwaukee_human_trafficking_survey_results_2013.pdf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https://humantraffickinghotline.org/state/wisconsin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https://dcf.wisconsin.gov/wisconsintalks/report-trafficking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https://dcf.wisconsin.gov/human-trafficking-taskforce-article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https://dpi.wi.gov/sites/default/files/imce/sspw/pdf/sswreporting-requirements-2018.pdf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https://vimeo.com/372482189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https://wchkenosha.org/human-trafficking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https://unidoswi.org/en/resources/human-trafficking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https://www.acf.hhs.gov/sites/default/files/otip/wisconsin_profile_efforts_to_combat_human_trafficking.pdf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https://www.sssf.org/SSSF/Get-Involved/Peace-and-Justice/Human-Trafficking.htm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https://s3.us-east-2.amazonaws.com/wcasa/old-website-resources/WCASA%2BWI%2BHT%2BResources%2B-%2BUpdated%2BDec%2B2011.pdf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https://s3.us-east-2.amazonaws.com/wcasa/old-website-resources/WIHumanTraffickingProtocolResourceManual.pdf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sz="4000" b="1" dirty="0"/>
          </a:p>
          <a:p>
            <a:pPr marL="0" indent="0">
              <a:buNone/>
            </a:pP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48DBEC-5F05-9A4B-A500-AD9747EEF83A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3E46F6E8-590A-C290-A97E-77F673E0ABE0}"/>
              </a:ext>
            </a:extLst>
          </p:cNvPr>
          <p:cNvPicPr/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6490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Wyoming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719191"/>
            <a:ext cx="11358815" cy="5319459"/>
          </a:xfrm>
        </p:spPr>
        <p:txBody>
          <a:bodyPr numCol="2">
            <a:normAutofit fontScale="47500" lnSpcReduction="20000"/>
          </a:bodyPr>
          <a:lstStyle/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https://sharedhope.org/PICframe9/reportcards/PIC_RC_2019_WY.pdf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https://www.traffickingmatters.com/wp-content/uploads/state-reports/2018/2018%20Human%20Trafficking%20Report%20WY.pdf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https://www.acf.hhs.gov/sites/default/files/otip/wyoming_profile_efforts_to_combat_human_trafficking.pdf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https://www.wyomingdvsa.org/human-trafficking-resources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https://55a35cf1-593c-4d02-8631-966ae800c602.filesusr.com/ugd/1fc5c0_bfeb7679392a44c3b87503850d0128b2.pdf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https://55a35cf1-593c-4d02-8631-966ae800c602.filesusr.com/ugd/1fc5c0_eb333cdcccf3486b8c7d702db9dcc416.pdf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http://ag.wyo.gov/victim-services-home-page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https://usiaht.org/news/category/states/wyoming/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https://www.cheyennezonta.org/zonta-club-of-cheyenne-to-raise-awareness-about-human-trafficking-during-cheyenne-frontier-days/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http://www.wyomingsafehouse.org/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https://www.natso.com/topics/natso-foundation-helps-fight-human-trafficking-in-wyoming</a:t>
            </a:r>
            <a:endParaRPr lang="en-US" b="1" dirty="0"/>
          </a:p>
          <a:p>
            <a:r>
              <a:rPr lang="en-US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http://kslegislature.org/li_2018/b2017_18/committees/ctte_s_jud_1/documents/testimony/20180122_11.pdf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https://legiscan.com/WY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https://www.immigrationadvocates.org/nonprofit/legaldirectory/search?state=WY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b="1" dirty="0"/>
          </a:p>
          <a:p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293645-8D82-0244-BA6E-E605F6FF3783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3C5937FA-2A39-394C-3E30-C97B8E270A38}"/>
              </a:ext>
            </a:extLst>
          </p:cNvPr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7634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US Territories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791455"/>
            <a:ext cx="11665700" cy="5247195"/>
          </a:xfrm>
        </p:spPr>
        <p:txBody>
          <a:bodyPr numCol="2">
            <a:normAutofit fontScale="25000" lnSpcReduction="20000"/>
          </a:bodyPr>
          <a:lstStyle/>
          <a:p>
            <a:pPr marL="0" indent="0">
              <a:buNone/>
            </a:pPr>
            <a:r>
              <a:rPr lang="en-US" sz="4800" b="1" dirty="0"/>
              <a:t>Guam</a:t>
            </a:r>
          </a:p>
          <a:p>
            <a:br>
              <a:rPr lang="en-US" sz="4000" b="1" dirty="0"/>
            </a:br>
            <a:r>
              <a:rPr lang="en-US" sz="4000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https://www.traffickingmatters.com/wp-content/uploads/state-reports/2018/2018%20Human%20Trafficking%20Report%20GU.pdf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https://guamcoalition.org/information-clearinghouse/faqs-online-resources/human-trafficking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https://humantraffickinghotline.org/sites/default/files/2016%20State%20Report%20-%20Guam.pdf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https://www.acf.hhs.gov/sites/default/files/otip/guam_efforts_to_combat_human_trafficking.pdf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http://guamcoalition.blogspot.com/2013/04/end-human-trafficking.html</a:t>
            </a:r>
            <a:endParaRPr lang="en-US" sz="4000" b="1" dirty="0"/>
          </a:p>
          <a:p>
            <a:pPr marL="0" indent="0">
              <a:buNone/>
            </a:pPr>
            <a:br>
              <a:rPr lang="en-US" sz="4000" b="1" dirty="0"/>
            </a:br>
            <a:r>
              <a:rPr lang="en-US" sz="4800" b="1" dirty="0"/>
              <a:t>Puerto Rico</a:t>
            </a:r>
          </a:p>
          <a:p>
            <a:br>
              <a:rPr lang="en-US" sz="4000" b="1" dirty="0"/>
            </a:br>
            <a:r>
              <a:rPr lang="en-US" sz="4000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https://www.traffickingmatters.com/wp-content/uploads/state-reports/2018/2018%20Human%20Trafficking%20Report%20PR.pdf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https://humantraffickinghotline.org/sites/default/files/2016%20State%20Report%20-%20Puerto%20Rico.pdf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https://www.acf.hhs.gov/sites/default/files/otip/puerto_rico_profile_efforts_to_combat_human_trafficking.pdf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http://rickymartinfoundation.org/our-work/research/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http://rickymartinfoundation.org/images/rmf_english_final1.pdf</a:t>
            </a:r>
            <a:endParaRPr lang="en-US" sz="4000" b="1" dirty="0"/>
          </a:p>
          <a:p>
            <a:r>
              <a:rPr lang="en-US" sz="4000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http://rickymartinfoundation.org/wp-content/uploads/2017/04/rmf_english_final.pdf</a:t>
            </a:r>
            <a:endParaRPr lang="en-US" sz="4000" b="1" dirty="0"/>
          </a:p>
          <a:p>
            <a:r>
              <a:rPr lang="en-US" sz="4000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http://rickymartinfoundation.org/wp-content/uploads/2017/03/LIBRO-TRATA-HUMANA-ENGLISH-web1.pdf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https://elliott.gwu.edu/sites/g/files/zaxdzs2141/f/downloads/acad/lahs/puerto-rico-human-trafficking-2012.pdf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http://www.htcourts.org/wp-content/uploads/Human_Trafficking_PR_Materials.pdf</a:t>
            </a:r>
            <a:endParaRPr lang="en-US" sz="4000" b="1" dirty="0"/>
          </a:p>
          <a:p>
            <a:pPr marL="0" indent="0">
              <a:buNone/>
            </a:pPr>
            <a:br>
              <a:rPr lang="en-US" sz="4000" b="1" dirty="0"/>
            </a:br>
            <a:r>
              <a:rPr lang="en-US" sz="4800" b="1" dirty="0"/>
              <a:t>US Virgin Islands</a:t>
            </a:r>
          </a:p>
          <a:p>
            <a:br>
              <a:rPr lang="en-US" sz="4000" b="1" dirty="0"/>
            </a:br>
            <a:r>
              <a:rPr lang="en-US" sz="4000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https://www.traffickingmatters.com/wp-content/uploads/state-reports/2018/2018%20Human%20Trafficking%20Report%20VI.pdf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https://www.acf.hhs.gov/sites/default/files/otip/us_virgin_islands_profile_efforts_to_combat_human_trafficking.pdf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https://humantraffickinghotline.org/sites/default/files/2016%20State%20Report%20-%20US%20Virgin%20Islands.pdf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https://ovc.ncjrs.gov/ResourceByState.aspx?state=vi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https://nnedv.org/meet-virgin-islands-domestic-violence-sexual-assault-council/</a:t>
            </a:r>
            <a:endParaRPr lang="en-US" sz="4000" b="1" dirty="0"/>
          </a:p>
          <a:p>
            <a:pPr marL="0" indent="0">
              <a:buNone/>
            </a:pPr>
            <a:br>
              <a:rPr lang="en-US" sz="4000" b="1" dirty="0"/>
            </a:br>
            <a:r>
              <a:rPr lang="en-US" sz="4800" b="1" dirty="0"/>
              <a:t>American Samoa</a:t>
            </a:r>
          </a:p>
          <a:p>
            <a:br>
              <a:rPr lang="en-US" sz="4000" b="1" dirty="0"/>
            </a:br>
            <a:r>
              <a:rPr lang="en-US" sz="4000" b="1" u="sng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https://www.acf.hhs.gov/sites/default/files/otip/american_samoa_efforts_to_combat_human_trafficking.pdf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https://humantraffickinghotline.org/sites/default/files/NHTRC%202015%20American%20Samoa%20State%20Report%20-%20AS%20-%2001.01.15%20-%2012.31.15_OTIP_Edited_06-08-16.pdf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https://www.dol.gov/agencies/ilab/resources/reports/child-labor/samoa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https://www.asbar.org/index.php?option=com_content&amp;view=category&amp;id=504&amp;Itemid=172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https://www.ncjrs.gov/pdffiles1/nij/grants/250955.pdf</a:t>
            </a:r>
            <a:endParaRPr lang="en-US" sz="4000" b="1" dirty="0"/>
          </a:p>
          <a:p>
            <a:pPr marL="0" indent="0">
              <a:buNone/>
            </a:pP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E77382-86E7-A242-A4AC-0C71477BADA5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8938F27F-B73E-5CCD-968C-352D4438F79D}"/>
              </a:ext>
            </a:extLst>
          </p:cNvPr>
          <p:cNvPicPr/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83516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1" name="Google Shape;2431;p199"/>
          <p:cNvSpPr txBox="1">
            <a:spLocks noGrp="1"/>
          </p:cNvSpPr>
          <p:nvPr>
            <p:ph type="title"/>
          </p:nvPr>
        </p:nvSpPr>
        <p:spPr>
          <a:xfrm>
            <a:off x="477855" y="66702"/>
            <a:ext cx="6132446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</a:pPr>
            <a:r>
              <a:rPr lang="en-US" b="1" dirty="0">
                <a:latin typeface="Century Gothic" panose="020B0502020202020204" pitchFamily="34" charset="0"/>
              </a:rPr>
              <a:t>REFERENCES</a:t>
            </a:r>
            <a:endParaRPr b="1" dirty="0">
              <a:latin typeface="Century Gothic" panose="020B0502020202020204" pitchFamily="34" charset="0"/>
            </a:endParaRPr>
          </a:p>
        </p:txBody>
      </p:sp>
      <p:sp>
        <p:nvSpPr>
          <p:cNvPr id="2433" name="Google Shape;2433;p199"/>
          <p:cNvSpPr txBox="1">
            <a:spLocks noGrp="1"/>
          </p:cNvSpPr>
          <p:nvPr>
            <p:ph type="body" idx="1"/>
          </p:nvPr>
        </p:nvSpPr>
        <p:spPr>
          <a:xfrm>
            <a:off x="408282" y="1553725"/>
            <a:ext cx="8464785" cy="3395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300"/>
              <a:buChar char="•"/>
            </a:pPr>
            <a:r>
              <a:rPr lang="en-US" sz="1600" dirty="0"/>
              <a:t>Substance Abuse and Mental Health Services Administration. Trauma-Informed Care in Behavioral Health Services. Treatment Improvement Protocol (TIP) Series 57. HHS Publication No. (SMA) 13-4801. Rockville, MD: Substance Abuse and Mental Health Services Administration, 2014. </a:t>
            </a:r>
            <a:endParaRPr sz="1600" dirty="0"/>
          </a:p>
          <a:p>
            <a:pPr marL="285750" lvl="0" indent="-285750" algn="l" rtl="0">
              <a:lnSpc>
                <a:spcPct val="90000"/>
              </a:lnSpc>
              <a:spcBef>
                <a:spcPts val="860"/>
              </a:spcBef>
              <a:spcAft>
                <a:spcPts val="0"/>
              </a:spcAft>
              <a:buSzPts val="1300"/>
              <a:buChar char="•"/>
            </a:pPr>
            <a:r>
              <a:rPr lang="en-US" sz="1600" dirty="0"/>
              <a:t>Hopper, E. K., </a:t>
            </a:r>
            <a:r>
              <a:rPr lang="en-US" sz="1600" dirty="0" err="1"/>
              <a:t>Bassuk</a:t>
            </a:r>
            <a:r>
              <a:rPr lang="en-US" sz="1600" dirty="0"/>
              <a:t>, E. L., &amp; Olivet, J. (2010). Shelter from the storm: Trauma-informed care in homelessness services settings. The Open Health Services and Policy Journal, 3, 80–100. </a:t>
            </a:r>
            <a:endParaRPr sz="1600" dirty="0"/>
          </a:p>
          <a:p>
            <a:pPr marL="285750" lvl="0" indent="-285750" algn="l" rtl="0">
              <a:lnSpc>
                <a:spcPct val="90000"/>
              </a:lnSpc>
              <a:spcBef>
                <a:spcPts val="860"/>
              </a:spcBef>
              <a:spcAft>
                <a:spcPts val="0"/>
              </a:spcAft>
              <a:buSzPts val="1300"/>
              <a:buChar char="•"/>
            </a:pP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Leitch L. (2017). Action steps using ACEs and trauma-informed care: a resilience model. </a:t>
            </a:r>
            <a:r>
              <a:rPr lang="en-US" sz="1600" i="1" dirty="0">
                <a:latin typeface="arial"/>
                <a:ea typeface="arial"/>
                <a:cs typeface="arial"/>
                <a:sym typeface="arial"/>
              </a:rPr>
              <a:t>Health &amp; justice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, </a:t>
            </a:r>
            <a:r>
              <a:rPr lang="en-US" sz="1600" i="1" dirty="0">
                <a:latin typeface="arial"/>
                <a:ea typeface="arial"/>
                <a:cs typeface="arial"/>
                <a:sym typeface="arial"/>
              </a:rPr>
              <a:t>5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(1), 5. doi:10.1186/s40352-017-0050-5</a:t>
            </a:r>
            <a:endParaRPr sz="1600" dirty="0"/>
          </a:p>
          <a:p>
            <a:pPr marL="285750" lvl="0" indent="-285750" algn="l" rtl="0">
              <a:lnSpc>
                <a:spcPct val="90000"/>
              </a:lnSpc>
              <a:spcBef>
                <a:spcPts val="860"/>
              </a:spcBef>
              <a:spcAft>
                <a:spcPts val="0"/>
              </a:spcAft>
              <a:buSzPts val="1300"/>
              <a:buChar char="•"/>
            </a:pPr>
            <a:r>
              <a:rPr lang="en-US" sz="1600" dirty="0" err="1"/>
              <a:t>Felitti</a:t>
            </a:r>
            <a:r>
              <a:rPr lang="en-US" sz="1600" dirty="0"/>
              <a:t>, V. J., </a:t>
            </a:r>
            <a:r>
              <a:rPr lang="en-US" sz="1600" dirty="0" err="1"/>
              <a:t>Anda</a:t>
            </a:r>
            <a:r>
              <a:rPr lang="en-US" sz="1600" dirty="0"/>
              <a:t>, R. F., </a:t>
            </a:r>
            <a:r>
              <a:rPr lang="en-US" sz="1600" dirty="0" err="1"/>
              <a:t>Nordenberg</a:t>
            </a:r>
            <a:r>
              <a:rPr lang="en-US" sz="1600" dirty="0"/>
              <a:t>, D., Williamson, D. F., Spitz, A. M., Edwards, V., et al. (1998). Relationship of childhood abuse and household dysfunction to many of the leading causes of death in adults: The Adverse Childhood Experiences (ACE) study. American Journal of Preventive Medicine, 14, 245–258. </a:t>
            </a:r>
          </a:p>
          <a:p>
            <a:pPr marL="285750" indent="-285750">
              <a:spcBef>
                <a:spcPts val="860"/>
              </a:spcBef>
              <a:buSzPts val="1300"/>
            </a:pPr>
            <a:r>
              <a:rPr lang="en-US" sz="1600" dirty="0"/>
              <a:t>Dr. Rebecca Campbell’s Neurobiology of Sexual Assault; Implications for First Responders in Law Enforcement, Prosecution, and Victim Advocacy, (Presentation for Department of Justice, 2012).</a:t>
            </a:r>
          </a:p>
          <a:p>
            <a:pPr marL="285750" lvl="0" indent="-285750" algn="l" rtl="0">
              <a:lnSpc>
                <a:spcPct val="90000"/>
              </a:lnSpc>
              <a:spcBef>
                <a:spcPts val="860"/>
              </a:spcBef>
              <a:spcAft>
                <a:spcPts val="0"/>
              </a:spcAft>
              <a:buSzPts val="1300"/>
              <a:buChar char="•"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860"/>
              </a:spcBef>
              <a:spcAft>
                <a:spcPts val="0"/>
              </a:spcAft>
              <a:buSzPts val="1300"/>
              <a:buNone/>
            </a:pPr>
            <a:endParaRPr sz="1300" dirty="0"/>
          </a:p>
          <a:p>
            <a:pPr marL="285750" lvl="0" indent="-203200" algn="l" rtl="0">
              <a:lnSpc>
                <a:spcPct val="90000"/>
              </a:lnSpc>
              <a:spcBef>
                <a:spcPts val="860"/>
              </a:spcBef>
              <a:spcAft>
                <a:spcPts val="0"/>
              </a:spcAft>
              <a:buSzPts val="1300"/>
              <a:buNone/>
            </a:pPr>
            <a:endParaRPr sz="13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5DAADC-26D2-D04B-8DDF-5E901A16E65D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8" name="object 3">
            <a:extLst>
              <a:ext uri="{FF2B5EF4-FFF2-40B4-BE49-F238E27FC236}">
                <a16:creationId xmlns:a16="http://schemas.microsoft.com/office/drawing/2014/main" id="{8CC37EFE-D8C4-30B0-0CA4-70153599B57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83A10-BE60-2843-A206-0362143EF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55" y="285251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Century Gothic" panose="020B0502020202020204" pitchFamily="34" charset="0"/>
              </a:rPr>
              <a:t>ADVERSE CHILDHOOD EXPERIENCES AND TOXIC STRESS RESOURCE VIDEOS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0CAEE-23A4-2B4A-8630-797124108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253" y="1610814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285750" lvl="0" indent="-285750">
              <a:lnSpc>
                <a:spcPct val="100000"/>
              </a:lnSpc>
              <a:buSzPts val="2000"/>
            </a:pPr>
            <a:r>
              <a:rPr lang="en-US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https://www.youtube.com/watch?v=8gm-lNpzU4g</a:t>
            </a:r>
            <a:endParaRPr lang="en-US" b="1" dirty="0"/>
          </a:p>
          <a:p>
            <a:pPr marL="285750" lvl="0" indent="-285750">
              <a:lnSpc>
                <a:spcPct val="100000"/>
              </a:lnSpc>
              <a:buSzPts val="2000"/>
            </a:pPr>
            <a:r>
              <a:rPr lang="en-US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https://youtu.be/Wbn9YiSrh9U</a:t>
            </a:r>
            <a:endParaRPr lang="en-US" b="1" dirty="0"/>
          </a:p>
          <a:p>
            <a:pPr marL="285750" lvl="0" indent="-285750">
              <a:lnSpc>
                <a:spcPct val="100000"/>
              </a:lnSpc>
              <a:buSzPts val="2000"/>
            </a:pPr>
            <a:r>
              <a:rPr lang="en-US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https://youtu.be/Me07G3Erbw8</a:t>
            </a:r>
            <a:endParaRPr lang="en-US" b="1" dirty="0"/>
          </a:p>
          <a:p>
            <a:pPr marL="285750" lvl="0" indent="-285750">
              <a:lnSpc>
                <a:spcPct val="100000"/>
              </a:lnSpc>
              <a:buSzPts val="2000"/>
            </a:pPr>
            <a:r>
              <a:rPr lang="en-US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https://youtu.be/JyHsL5g0ugA</a:t>
            </a:r>
            <a:endParaRPr lang="en-US" b="1" u="sng" dirty="0"/>
          </a:p>
          <a:p>
            <a:pPr marL="0" lvl="0" indent="0">
              <a:lnSpc>
                <a:spcPct val="100000"/>
              </a:lnSpc>
              <a:buSzPts val="2000"/>
              <a:buNone/>
            </a:pPr>
            <a:endParaRPr lang="en-US" sz="3800" b="1" dirty="0"/>
          </a:p>
          <a:p>
            <a:pPr marL="0" indent="0">
              <a:buNone/>
            </a:pPr>
            <a:r>
              <a:rPr lang="en-US" sz="3800" b="1" dirty="0"/>
              <a:t>REFERENCES ACES CONNECTION</a:t>
            </a:r>
          </a:p>
          <a:p>
            <a:pPr marL="0" lvl="0" indent="0">
              <a:spcBef>
                <a:spcPts val="0"/>
              </a:spcBef>
              <a:buSzPts val="1600"/>
              <a:buNone/>
            </a:pPr>
            <a:endParaRPr lang="en-US" b="1" dirty="0"/>
          </a:p>
          <a:p>
            <a:pPr marL="0" lvl="0" indent="0">
              <a:spcBef>
                <a:spcPts val="0"/>
              </a:spcBef>
              <a:buSzPts val="1600"/>
              <a:buNone/>
            </a:pPr>
            <a:r>
              <a:rPr lang="en-US" b="1" dirty="0"/>
              <a:t>Reid, J. A., </a:t>
            </a:r>
            <a:r>
              <a:rPr lang="en-US" b="1" dirty="0" err="1"/>
              <a:t>Baglivio</a:t>
            </a:r>
            <a:r>
              <a:rPr lang="en-US" b="1" dirty="0"/>
              <a:t>, M.T., Piquero, A.R., Greenwald, M.A. &amp; Epps, N. (2017). Human trafficking of minors and Childhood adversity in Florida. American Journal of Public Health 107(2), 306-11. DOI:10.2105/AJPH.2016.303564</a:t>
            </a:r>
          </a:p>
          <a:p>
            <a:pPr marL="0" lvl="0" indent="0">
              <a:spcBef>
                <a:spcPts val="920"/>
              </a:spcBef>
              <a:buSzPts val="1600"/>
              <a:buNone/>
            </a:pPr>
            <a:r>
              <a:rPr lang="en-US" b="1" dirty="0"/>
              <a:t>Greenbaum VJ (2017) Child sex trafficking in the United States: Challenges for the healthcare provider. </a:t>
            </a:r>
            <a:r>
              <a:rPr lang="en-US" b="1" dirty="0" err="1"/>
              <a:t>PLoS</a:t>
            </a:r>
            <a:r>
              <a:rPr lang="en-US" b="1" dirty="0"/>
              <a:t> Med 14(11): e1002439. https://</a:t>
            </a:r>
            <a:r>
              <a:rPr lang="en-US" b="1" dirty="0" err="1"/>
              <a:t>doi.org</a:t>
            </a:r>
            <a:r>
              <a:rPr lang="en-US" b="1" dirty="0"/>
              <a:t>/10.1371/journal.pmed.1002439</a:t>
            </a:r>
            <a:endParaRPr lang="en-US" b="1" u="sng" dirty="0">
              <a:solidFill>
                <a:srgbClr val="0563C1"/>
              </a:solidFill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>
              <a:spcBef>
                <a:spcPts val="920"/>
              </a:spcBef>
              <a:buSzPts val="1600"/>
              <a:buNone/>
            </a:pPr>
            <a:r>
              <a:rPr lang="en-US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https://www.ncbi.nlm.nih.gov/pmc/articles/PMC5699805/</a:t>
            </a:r>
            <a:endParaRPr lang="en-US" b="1" u="sng" dirty="0"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>
              <a:spcBef>
                <a:spcPts val="920"/>
              </a:spcBef>
              <a:buSzPts val="1600"/>
              <a:buNone/>
            </a:pPr>
            <a:r>
              <a:rPr lang="en-US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https://www.amnestyusa.org/new-report-on-prostitution-and-trafficking-of-native-women-in-minnesota/</a:t>
            </a:r>
            <a:endParaRPr lang="en-US" b="1" dirty="0"/>
          </a:p>
          <a:p>
            <a:pPr marL="0" lvl="0" indent="0">
              <a:spcBef>
                <a:spcPts val="920"/>
              </a:spcBef>
              <a:buSzPts val="1600"/>
              <a:buNone/>
            </a:pPr>
            <a:r>
              <a:rPr lang="en-US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https://www.rainn.org/statistics/scope-problem</a:t>
            </a:r>
            <a:endParaRPr lang="en-US" b="1" dirty="0"/>
          </a:p>
          <a:p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8F6CE4-355B-C34B-AA49-884D2318FC8B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D389E5BE-188F-8499-E87E-9B07B9DCCA49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07480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0" name="Google Shape;2440;p200"/>
          <p:cNvSpPr txBox="1">
            <a:spLocks noGrp="1"/>
          </p:cNvSpPr>
          <p:nvPr>
            <p:ph type="title"/>
          </p:nvPr>
        </p:nvSpPr>
        <p:spPr>
          <a:xfrm>
            <a:off x="521114" y="149014"/>
            <a:ext cx="10946361" cy="2124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</a:pPr>
            <a:r>
              <a:rPr lang="en-US" sz="2800" b="1" dirty="0">
                <a:latin typeface="Century Gothic" panose="020B0502020202020204" pitchFamily="34" charset="0"/>
              </a:rPr>
              <a:t>RESOURCES FOR VICARIOUS TRAUMA; TRAUMA-INFORMED CARE</a:t>
            </a:r>
            <a:endParaRPr sz="2800" dirty="0">
              <a:latin typeface="Century Gothic" panose="020B0502020202020204" pitchFamily="34" charset="0"/>
            </a:endParaRPr>
          </a:p>
        </p:txBody>
      </p:sp>
      <p:sp>
        <p:nvSpPr>
          <p:cNvPr id="2442" name="Google Shape;2442;p200"/>
          <p:cNvSpPr txBox="1">
            <a:spLocks noGrp="1"/>
          </p:cNvSpPr>
          <p:nvPr>
            <p:ph type="body" idx="1"/>
          </p:nvPr>
        </p:nvSpPr>
        <p:spPr>
          <a:xfrm>
            <a:off x="724525" y="1786465"/>
            <a:ext cx="6271591" cy="3395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 b="1" u="sng" dirty="0">
                <a:solidFill>
                  <a:schemeClr val="hlink"/>
                </a:solidFill>
                <a:hlinkClick r:id="rId3"/>
              </a:rPr>
              <a:t>http://proqol.org/uploads/ProQOL_5_English_Self-Score_7_2011.pdf</a:t>
            </a:r>
            <a:endParaRPr sz="1400" b="1" dirty="0"/>
          </a:p>
          <a:p>
            <a:pPr marL="285750" lvl="0" indent="-285750" algn="l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SzPts val="1400"/>
              <a:buChar char="•"/>
            </a:pPr>
            <a:r>
              <a:rPr lang="en-US" sz="1400" b="1" u="sng" dirty="0">
                <a:solidFill>
                  <a:schemeClr val="hlink"/>
                </a:solidFill>
                <a:hlinkClick r:id="rId4"/>
              </a:rPr>
              <a:t>https://socialwork.buffalo.edu/resources/self-care-starter-kit.html</a:t>
            </a:r>
            <a:endParaRPr sz="1400" b="1" dirty="0"/>
          </a:p>
          <a:p>
            <a:pPr marL="285750" lvl="0" indent="-285750" algn="l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SzPts val="1400"/>
              <a:buChar char="•"/>
            </a:pPr>
            <a:r>
              <a:rPr lang="en-US" sz="1400" b="1" u="sng" dirty="0">
                <a:solidFill>
                  <a:schemeClr val="hlink"/>
                </a:solidFill>
                <a:hlinkClick r:id="rId5"/>
              </a:rPr>
              <a:t>https://socialwork.buffalo.edu/content/dam/socialwork/home/self-care-kit/Emergency%20Self-Care%20Worksheet%20NEW-2.6.15.pdf</a:t>
            </a:r>
            <a:endParaRPr sz="1400" b="1" dirty="0"/>
          </a:p>
          <a:p>
            <a:pPr marL="285750" lvl="0" indent="-285750" algn="l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SzPts val="1400"/>
              <a:buChar char="•"/>
            </a:pPr>
            <a:r>
              <a:rPr lang="en-US" sz="1400" b="1" u="sng" dirty="0">
                <a:solidFill>
                  <a:schemeClr val="hlink"/>
                </a:solidFill>
                <a:hlinkClick r:id="rId6"/>
              </a:rPr>
              <a:t>https://www.csom.org/train/trauma/documents/ABCs%20Handout.pdf</a:t>
            </a:r>
            <a:endParaRPr sz="1400" b="1" dirty="0"/>
          </a:p>
          <a:p>
            <a:pPr marL="285750" lvl="0" indent="-285750" algn="l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SzPts val="1400"/>
              <a:buChar char="•"/>
            </a:pPr>
            <a:r>
              <a:rPr lang="en-US" sz="1400" b="1" dirty="0"/>
              <a:t>m </a:t>
            </a:r>
            <a:r>
              <a:rPr lang="en-US" sz="1400" b="1" dirty="0" err="1"/>
              <a:t>Saakvitne</a:t>
            </a:r>
            <a:r>
              <a:rPr lang="en-US" sz="1400" b="1" dirty="0"/>
              <a:t>, K. &amp; Pearlman, L. (1996). Transforming the Pain: A Workbook on Vicarious Traumatization for Helping Professionals who Work with Traumatized Clients. New York, New York: W.W. Norton and Company</a:t>
            </a:r>
            <a:endParaRPr dirty="0"/>
          </a:p>
          <a:p>
            <a:pPr marL="285750" lvl="0" indent="-285750" algn="l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SzPts val="1400"/>
              <a:buChar char="•"/>
            </a:pPr>
            <a:r>
              <a:rPr lang="en-US" sz="1400" b="1" u="sng" dirty="0">
                <a:solidFill>
                  <a:schemeClr val="hlink"/>
                </a:solidFill>
                <a:hlinkClick r:id="rId7"/>
              </a:rPr>
              <a:t>https://www.nctsn.org/sites/default/files/resources/fact-sheet/secondary_traumatic_stress_child_serving_professionals.pdf</a:t>
            </a:r>
            <a:endParaRPr sz="1400" b="1" dirty="0"/>
          </a:p>
          <a:p>
            <a:pPr marL="285750" lvl="0" indent="-285750" algn="l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SzPts val="1400"/>
              <a:buChar char="•"/>
            </a:pPr>
            <a:r>
              <a:rPr lang="en-US" sz="1400" b="1" u="sng" dirty="0">
                <a:solidFill>
                  <a:schemeClr val="hlink"/>
                </a:solidFill>
                <a:hlinkClick r:id="rId8"/>
              </a:rPr>
              <a:t>http://sanctuaryweb.com/Portals/0/2010%20PDFs%20NEW/2010%20Bloom%20Safety%20Plans.pdf</a:t>
            </a:r>
            <a:endParaRPr sz="1400" b="1" dirty="0"/>
          </a:p>
          <a:p>
            <a:pPr marL="285750" lvl="0" indent="-285750" algn="l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SzPts val="1400"/>
              <a:buChar char="•"/>
            </a:pPr>
            <a:r>
              <a:rPr lang="en-US" sz="1400" b="1" u="sng" dirty="0">
                <a:solidFill>
                  <a:schemeClr val="hlink"/>
                </a:solidFill>
                <a:hlinkClick r:id="rId9"/>
              </a:rPr>
              <a:t>https://www.melissainstitute.org/documents/Meichenbaum_SelfCare_11thconf.pdf</a:t>
            </a:r>
            <a:endParaRPr sz="1400" b="1" dirty="0"/>
          </a:p>
          <a:p>
            <a:pPr marL="285750" lvl="0" indent="-285750" algn="l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SzPts val="1400"/>
              <a:buChar char="•"/>
            </a:pPr>
            <a:r>
              <a:rPr lang="en-US" sz="1400" b="1" dirty="0"/>
              <a:t>Philadelphia ACE Project</a:t>
            </a:r>
            <a:endParaRPr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0C6E90-9403-4C4D-BEB1-55B7265048C2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8" name="object 3">
            <a:extLst>
              <a:ext uri="{FF2B5EF4-FFF2-40B4-BE49-F238E27FC236}">
                <a16:creationId xmlns:a16="http://schemas.microsoft.com/office/drawing/2014/main" id="{08A37339-ECA1-74EF-7630-A527E00D751C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9" name="Google Shape;2449;p201"/>
          <p:cNvSpPr txBox="1">
            <a:spLocks noGrp="1"/>
          </p:cNvSpPr>
          <p:nvPr>
            <p:ph type="title"/>
          </p:nvPr>
        </p:nvSpPr>
        <p:spPr>
          <a:xfrm>
            <a:off x="361828" y="0"/>
            <a:ext cx="8606065" cy="1498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66D"/>
              </a:buClr>
              <a:buSzPts val="3200"/>
              <a:buFont typeface="Century Gothic"/>
              <a:buNone/>
            </a:pPr>
            <a:r>
              <a:rPr lang="en-US" sz="3200" b="1" dirty="0">
                <a:latin typeface="Century Gothic" panose="020B0502020202020204" pitchFamily="34" charset="0"/>
              </a:rPr>
              <a:t>EXCELLENT READS ON COMPLEX TRAUMA</a:t>
            </a:r>
            <a:endParaRPr sz="3200" dirty="0">
              <a:latin typeface="Century Gothic" panose="020B0502020202020204" pitchFamily="34" charset="0"/>
            </a:endParaRPr>
          </a:p>
        </p:txBody>
      </p:sp>
      <p:sp>
        <p:nvSpPr>
          <p:cNvPr id="2451" name="Google Shape;2451;p201"/>
          <p:cNvSpPr txBox="1">
            <a:spLocks noGrp="1"/>
          </p:cNvSpPr>
          <p:nvPr>
            <p:ph type="body" idx="1"/>
          </p:nvPr>
        </p:nvSpPr>
        <p:spPr>
          <a:xfrm>
            <a:off x="259896" y="1375329"/>
            <a:ext cx="8978930" cy="4303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400" b="1" dirty="0"/>
              <a:t>Trauma and Recovery: The Aftermath of Violence--From Domestic Abuse to Political Terror Paperback – July 7, 2015 by </a:t>
            </a:r>
            <a:r>
              <a:rPr lang="en-US" sz="2400" b="1" u="sng" dirty="0">
                <a:solidFill>
                  <a:schemeClr val="hlink"/>
                </a:solidFill>
                <a:hlinkClick r:id="rId3"/>
              </a:rPr>
              <a:t>Judith L. Herman</a:t>
            </a:r>
            <a:r>
              <a:rPr lang="en-US" sz="2400" b="1" dirty="0"/>
              <a:t> </a:t>
            </a:r>
            <a:endParaRPr sz="2400" dirty="0"/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400" b="1" dirty="0"/>
              <a:t>The Body Keeps the Score: Brain, Mind, and Body in the Healing of Trauma Paperback – September 8, 2015 by </a:t>
            </a:r>
            <a:r>
              <a:rPr lang="en-US" sz="2400" b="1" u="sng" dirty="0">
                <a:solidFill>
                  <a:schemeClr val="hlink"/>
                </a:solidFill>
                <a:hlinkClick r:id="rId4"/>
              </a:rPr>
              <a:t>van der Kolk M.D., Bessel</a:t>
            </a:r>
            <a:r>
              <a:rPr lang="en-US" sz="2400" b="1" dirty="0"/>
              <a:t> </a:t>
            </a:r>
            <a:endParaRPr sz="2400" dirty="0"/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400" b="1" dirty="0"/>
              <a:t>The Complex PTSD Workbook: A Mind-Body Approach to Regaining Emotional Control and Becoming Whole Paperback – January 10, 2017 by </a:t>
            </a:r>
            <a:r>
              <a:rPr lang="en-US" sz="2400" b="1" u="sng" dirty="0">
                <a:solidFill>
                  <a:schemeClr val="hlink"/>
                </a:solidFill>
                <a:hlinkClick r:id="rId5"/>
              </a:rPr>
              <a:t>Schwartz PhD, Arielle</a:t>
            </a:r>
            <a:r>
              <a:rPr lang="en-US" sz="2400" b="1" dirty="0"/>
              <a:t> </a:t>
            </a:r>
            <a:endParaRPr sz="2400" dirty="0">
              <a:solidFill>
                <a:schemeClr val="lt1"/>
              </a:solidFill>
            </a:endParaRPr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400" b="1" dirty="0"/>
              <a:t>Walker, P (2013). Complex PTSD: From Surviving to Thriving. Azure Coyote, 1st Edition.</a:t>
            </a:r>
            <a:endParaRPr sz="2400" dirty="0">
              <a:solidFill>
                <a:schemeClr val="lt1"/>
              </a:solidFill>
            </a:endParaRPr>
          </a:p>
          <a:p>
            <a:pPr marL="285750" lvl="0" indent="-158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16F5EF-4519-834B-9B0D-FCD29E60DC52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8" name="object 3">
            <a:extLst>
              <a:ext uri="{FF2B5EF4-FFF2-40B4-BE49-F238E27FC236}">
                <a16:creationId xmlns:a16="http://schemas.microsoft.com/office/drawing/2014/main" id="{C820B0EB-B946-5DF2-8C00-1FDD824F85B8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Arkansas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791455"/>
            <a:ext cx="11092543" cy="5247195"/>
          </a:xfrm>
        </p:spPr>
        <p:txBody>
          <a:bodyPr numCol="2">
            <a:normAutofit fontScale="47500" lnSpcReduction="20000"/>
          </a:bodyPr>
          <a:lstStyle/>
          <a:p>
            <a:br>
              <a:rPr lang="en-US" b="1" dirty="0"/>
            </a:br>
            <a:br>
              <a:rPr lang="en-US" b="1" dirty="0"/>
            </a:br>
            <a:r>
              <a:rPr lang="en-US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https://www.traffickingmatters.com/wp-content/uploads/state-reports/2018/2018%20Human%20Trafficking%20Report%20AR.pdf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https://sharedhope.org/PICframe9/reportcards/PIC_RC_2019_AR.pdf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https://humantraffickinghotline.org/state/arkansas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https://www.arcrisis.org/human-trafficking/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https://arkansasag.gov/public-safety/resources/column-one/human-trafficking/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http://pathsaves.org/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http://centersforyouthandfamilies.net/programs/human-trafficking/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http://salvationarmyaok.org/home/ways-we-help/adults/human-trafficking-efforts/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http://www.arkleg.state.ar.us/assembly/Meeting%20Attachments/420/I12665/Handout%201-Report-Prevention%20of%20Human%20Trafficking.pdf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https://www.newhopeyouth.org/tag/human-trafficking-arkansas/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https://law.justia.com/codes/arkansas/2018/title-5/subtitle-2/chapter-18/section-5-18-104/</a:t>
            </a:r>
            <a:endParaRPr lang="en-US" b="1" dirty="0"/>
          </a:p>
          <a:p>
            <a:r>
              <a:rPr lang="en-US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https://accardv.uams.edu/wp-content/uploads/sites/130/2019/07/Sexual-Assault-Manual-2018-FINAL.pdf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https://ncjtc-static.fvtc.edu/Resources/RS00002771.pdf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https://www.icmec.org/wp-content/uploads/2015/10/Health-Consequences-of-Sex-Trafficking-and-Implications-for-Identifying-Victims-Lederer.pdf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b="1" dirty="0"/>
          </a:p>
          <a:p>
            <a:br>
              <a:rPr lang="en-US" b="1" dirty="0"/>
            </a:br>
            <a:r>
              <a:rPr lang="en-US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b="1" dirty="0"/>
          </a:p>
          <a:p>
            <a:r>
              <a:rPr lang="en-US" b="1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047295-0212-EB47-A242-585543238E7B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24239DAE-81E4-0FE0-E1B2-97ABB58F65FB}"/>
              </a:ext>
            </a:extLst>
          </p:cNvPr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78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California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263" y="553250"/>
            <a:ext cx="11092543" cy="5247195"/>
          </a:xfrm>
        </p:spPr>
        <p:txBody>
          <a:bodyPr numCol="2">
            <a:normAutofit fontScale="25000" lnSpcReduction="20000"/>
          </a:bodyPr>
          <a:lstStyle/>
          <a:p>
            <a:br>
              <a:rPr lang="en-US" sz="4800" b="1" dirty="0"/>
            </a:br>
            <a:r>
              <a:rPr lang="en-US" sz="4400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sz="4400" b="1" dirty="0"/>
          </a:p>
          <a:p>
            <a:br>
              <a:rPr lang="en-US" sz="4400" b="1" dirty="0"/>
            </a:br>
            <a:r>
              <a:rPr lang="en-US" sz="44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sz="4400" b="1" dirty="0"/>
          </a:p>
          <a:p>
            <a:br>
              <a:rPr lang="en-US" sz="4400" b="1" dirty="0"/>
            </a:br>
            <a:r>
              <a:rPr lang="en-US" sz="440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https://sharedhope.org/PICframe9/reportcards/PIC_RC_2019_CA.pdf</a:t>
            </a:r>
            <a:endParaRPr lang="en-US" sz="4400" b="1" dirty="0"/>
          </a:p>
          <a:p>
            <a:br>
              <a:rPr lang="en-US" sz="4400" b="1" dirty="0"/>
            </a:br>
            <a:r>
              <a:rPr lang="en-US" sz="4400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https://www.traffickingmatters.com/wp-content/uploads/state-reports/2018/2018%20Human%20Trafficking%20Report%20CA.pdf</a:t>
            </a:r>
            <a:endParaRPr lang="en-US" sz="4400" b="1" dirty="0"/>
          </a:p>
          <a:p>
            <a:br>
              <a:rPr lang="en-US" sz="4400" b="1" dirty="0"/>
            </a:br>
            <a:r>
              <a:rPr lang="en-US" sz="4400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https://oag.ca.gov/human-trafficking</a:t>
            </a:r>
            <a:endParaRPr lang="en-US" sz="4400" b="1" dirty="0"/>
          </a:p>
          <a:p>
            <a:br>
              <a:rPr lang="en-US" sz="4400" b="1" dirty="0"/>
            </a:br>
            <a:r>
              <a:rPr lang="en-US" sz="4400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https://humantraffickinghotline.org/sites/default/files/CA-2018-State-Report.pdf</a:t>
            </a:r>
            <a:endParaRPr lang="en-US" sz="4400" b="1" dirty="0"/>
          </a:p>
          <a:p>
            <a:br>
              <a:rPr lang="en-US" sz="4400" b="1" dirty="0"/>
            </a:br>
            <a:r>
              <a:rPr lang="en-US" sz="4400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https://calodging.com/resources/member-benefits/human-trafficking-resources</a:t>
            </a:r>
            <a:endParaRPr lang="en-US" sz="4400" b="1" dirty="0"/>
          </a:p>
          <a:p>
            <a:br>
              <a:rPr lang="en-US" sz="4400" b="1" dirty="0"/>
            </a:br>
            <a:r>
              <a:rPr lang="en-US" sz="4400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https://www.castla.org/human-trafficking/</a:t>
            </a:r>
            <a:endParaRPr lang="en-US" sz="4400" b="1" dirty="0"/>
          </a:p>
          <a:p>
            <a:br>
              <a:rPr lang="en-US" sz="4400" b="1" dirty="0"/>
            </a:br>
            <a:r>
              <a:rPr lang="en-US" sz="4400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http://www.ncatcoalition.com/</a:t>
            </a:r>
            <a:endParaRPr lang="en-US" sz="4400" b="1" dirty="0"/>
          </a:p>
          <a:p>
            <a:br>
              <a:rPr lang="en-US" sz="4400" b="1" dirty="0"/>
            </a:br>
            <a:r>
              <a:rPr lang="en-US" sz="4400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https://www.acf.hhs.gov/sites/default/files/otip/california_profile_efforts_to_combat_human_trafficking.pdf</a:t>
            </a:r>
            <a:endParaRPr lang="en-US" sz="4400" b="1" dirty="0"/>
          </a:p>
          <a:p>
            <a:br>
              <a:rPr lang="en-US" sz="4400" b="1" dirty="0"/>
            </a:br>
            <a:r>
              <a:rPr lang="en-US" sz="4400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https://www.womenscenteryfs.org/index.php/get-info/human-trafficking/statistics</a:t>
            </a:r>
            <a:endParaRPr lang="en-US" sz="4400" b="1" dirty="0"/>
          </a:p>
          <a:p>
            <a:br>
              <a:rPr lang="en-US" sz="4400" b="1" dirty="0"/>
            </a:br>
            <a:r>
              <a:rPr lang="en-US" sz="4400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https://www.dignityhealth.org/hello-humankindness/human-trafficking</a:t>
            </a:r>
            <a:endParaRPr lang="en-US" sz="4400" b="1" dirty="0"/>
          </a:p>
          <a:p>
            <a:br>
              <a:rPr lang="en-US" sz="4400" b="1" dirty="0"/>
            </a:br>
            <a:r>
              <a:rPr lang="en-US" sz="4400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https://caltransit.org/resources/human-trafficking-awareness/</a:t>
            </a:r>
            <a:endParaRPr lang="en-US" sz="4400" b="1" dirty="0"/>
          </a:p>
          <a:p>
            <a:br>
              <a:rPr lang="en-US" sz="4400" b="1" dirty="0"/>
            </a:br>
            <a:r>
              <a:rPr lang="en-US" sz="4400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https://grandmashouseofhope.org/programs/human-trafficking/</a:t>
            </a:r>
            <a:endParaRPr lang="en-US" sz="4400" b="1" dirty="0"/>
          </a:p>
          <a:p>
            <a:br>
              <a:rPr lang="en-US" sz="4400" b="1" dirty="0"/>
            </a:br>
            <a:r>
              <a:rPr lang="en-US" sz="4400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http://www.heatwatch.org/human_trafficking/</a:t>
            </a:r>
            <a:endParaRPr lang="en-US" sz="4400" b="1" dirty="0"/>
          </a:p>
          <a:p>
            <a:br>
              <a:rPr lang="en-US" sz="4400" b="1" dirty="0"/>
            </a:br>
            <a:r>
              <a:rPr lang="en-US" sz="4400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https://humanrights.berkeley.edu/programs-projects/human-trafficking</a:t>
            </a:r>
            <a:endParaRPr lang="en-US" sz="4400" b="1" dirty="0"/>
          </a:p>
          <a:p>
            <a:br>
              <a:rPr lang="en-US" sz="4400" b="1" dirty="0"/>
            </a:br>
            <a:r>
              <a:rPr lang="en-US" sz="4400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https://lacounty.gov/human-trafficking/</a:t>
            </a:r>
            <a:endParaRPr lang="en-US" sz="4400" b="1" dirty="0"/>
          </a:p>
          <a:p>
            <a:br>
              <a:rPr lang="en-US" sz="4400" b="1" dirty="0"/>
            </a:br>
            <a:r>
              <a:rPr lang="en-US" sz="4400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https://www.traffickingmatters.com/wp-content/uploads/2019/10/The-Private-Sectors-Pivotal-Role-in-Combating-Human-Trafficking.pdf</a:t>
            </a:r>
            <a:endParaRPr lang="en-US" sz="4400" b="1" dirty="0"/>
          </a:p>
          <a:p>
            <a:br>
              <a:rPr lang="en-US" sz="4400" b="1" dirty="0"/>
            </a:br>
            <a:r>
              <a:rPr lang="en-US" sz="4400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https://openingdoorsinc.org/our-programs/human-trafficking/</a:t>
            </a:r>
            <a:endParaRPr lang="en-US" sz="4400" b="1" dirty="0"/>
          </a:p>
          <a:p>
            <a:br>
              <a:rPr lang="en-US" sz="4400" b="1" dirty="0"/>
            </a:br>
            <a:r>
              <a:rPr lang="en-US" sz="4400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https://www2.calstate.edu/csu-system/news/Pages/cybersecurity-fights-human-trafficking.aspx</a:t>
            </a:r>
            <a:endParaRPr lang="en-US" sz="4400" b="1" dirty="0"/>
          </a:p>
          <a:p>
            <a:br>
              <a:rPr lang="en-US" sz="4400" b="1" dirty="0"/>
            </a:br>
            <a:r>
              <a:rPr lang="en-US" sz="4400" b="1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http://www.lacooperativa.org/what-is-labor-trafficking/</a:t>
            </a:r>
            <a:endParaRPr lang="en-US" sz="4400" b="1" dirty="0"/>
          </a:p>
          <a:p>
            <a:br>
              <a:rPr lang="en-US" sz="4400" b="1" dirty="0"/>
            </a:br>
            <a:r>
              <a:rPr lang="en-US" sz="4400" b="1" u="sng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http://www.lapdonline.org/detective_bureau/content_basic_view/51926</a:t>
            </a:r>
            <a:endParaRPr lang="en-US" sz="4400" b="1" dirty="0"/>
          </a:p>
          <a:p>
            <a:br>
              <a:rPr lang="en-US" sz="4400" b="1" dirty="0"/>
            </a:br>
            <a:r>
              <a:rPr lang="en-US" sz="4400" b="1" u="sng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https://www.ajli.org/?nd=p-do-comm-ip-human-trafficking-advocacy</a:t>
            </a:r>
            <a:endParaRPr lang="en-US" sz="4400" b="1" dirty="0"/>
          </a:p>
          <a:p>
            <a:br>
              <a:rPr lang="en-US" sz="4400" b="1" dirty="0"/>
            </a:br>
            <a:r>
              <a:rPr lang="en-US" sz="4400" b="1" u="sng" dirty="0"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https://pcfcorp.com/dev/wp-content/uploads/2019/09/CA-Human-Trafficking-Presentation-July-2015-.pdf</a:t>
            </a:r>
            <a:endParaRPr lang="en-US" sz="4400" b="1" dirty="0"/>
          </a:p>
          <a:p>
            <a:br>
              <a:rPr lang="en-US" sz="4400" b="1" dirty="0"/>
            </a:br>
            <a:r>
              <a:rPr lang="en-US" sz="4400" b="1" u="sng" dirty="0"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https://www.redeemingloveca.com/</a:t>
            </a:r>
            <a:endParaRPr lang="en-US" sz="4400" b="1" dirty="0"/>
          </a:p>
          <a:p>
            <a:br>
              <a:rPr lang="en-US" sz="4400" b="1" dirty="0"/>
            </a:br>
            <a:r>
              <a:rPr lang="en-US" sz="4400" b="1" u="sng" dirty="0"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https://www.vcdistrictattorney.com/ht/</a:t>
            </a:r>
            <a:endParaRPr lang="en-US" sz="4400" b="1" dirty="0"/>
          </a:p>
          <a:p>
            <a:br>
              <a:rPr lang="en-US" sz="4400" b="1" dirty="0"/>
            </a:br>
            <a:r>
              <a:rPr lang="en-US" sz="4400" b="1" u="sng" dirty="0"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https://www.1degree.org/opp/call-a-24-hour-human-trafficking-state-of-california-department-san-francisco-ca</a:t>
            </a:r>
            <a:endParaRPr lang="en-US" sz="4400" b="1" dirty="0"/>
          </a:p>
          <a:p>
            <a:br>
              <a:rPr lang="en-US" sz="4400" b="1" dirty="0"/>
            </a:br>
            <a:r>
              <a:rPr lang="en-US" sz="4400" b="1" u="sng" dirty="0"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https://californiaagainstslavery.org/</a:t>
            </a:r>
            <a:endParaRPr lang="en-US" sz="4400" b="1" dirty="0"/>
          </a:p>
          <a:p>
            <a:br>
              <a:rPr lang="en-US" sz="4400" b="1" dirty="0"/>
            </a:br>
            <a:r>
              <a:rPr lang="en-US" sz="4400" b="1" u="sng" dirty="0"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https://districtadministration.com/california-schools-confront-human-trafficking/</a:t>
            </a:r>
            <a:endParaRPr lang="en-US" sz="4400" b="1" dirty="0"/>
          </a:p>
          <a:p>
            <a:br>
              <a:rPr lang="en-US" sz="4400" b="1" dirty="0"/>
            </a:br>
            <a:r>
              <a:rPr lang="en-US" sz="4400" b="1" u="sng" dirty="0">
                <a:hlinkClick r:id="rId3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https://digital.sandiego.edu/cgi/viewcontent.cgi?article=1065&amp;context=dissertations</a:t>
            </a:r>
            <a:endParaRPr lang="en-US" sz="4400" b="1" dirty="0"/>
          </a:p>
          <a:p>
            <a:r>
              <a:rPr lang="en-US" sz="4400" b="1" dirty="0">
                <a:hlinkClick r:id="rId3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941D05-27CE-BD49-95D7-0CB3B583DEFD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E907C049-3FF1-F30C-A757-615805E0E5AA}"/>
              </a:ext>
            </a:extLst>
          </p:cNvPr>
          <p:cNvPicPr/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806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Colorado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353" y="553250"/>
            <a:ext cx="11092543" cy="5247195"/>
          </a:xfrm>
        </p:spPr>
        <p:txBody>
          <a:bodyPr numCol="2">
            <a:normAutofit fontScale="25000" lnSpcReduction="20000"/>
          </a:bodyPr>
          <a:lstStyle/>
          <a:p>
            <a:br>
              <a:rPr lang="en-US" sz="4000" b="1" dirty="0"/>
            </a:br>
            <a:r>
              <a:rPr lang="en-US" sz="4000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https://sharedhope.org/PICframe9/reportcards/PIC_RC_2019_CO.pdf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https://www.traffickingmatters.com/wp-content/uploads/state-reports/2018/2018%20Human%20Trafficking%20Report%20CO.pdf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https://humantraffickinghotline.org/sites/default/files/CO-2018-State-Report.pdf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https://combathumantrafficking.org/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https://sites.google.com/state.co.us/human-trafficking-council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https://cdpsdocs.state.co.us/ovp/Human_Trafficking/report/2018-Annual-Report-Online.pdf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https://combathumantrafficking.org/about-lcht/our-work/coneht-hotline/?gclid=EAIaIQobChMIjozIv5vy5gIVVdyGCh3QSwtVEAAYASAAEgLi5_D_BwE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https://www.colorado.gov/pacific/cdhs-boards-committees-collaboration/human-trafficking-task-group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http://www.coloradolinc.org/need-help/legal-assistance/criminal/human-trafficking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http://www.htcourts.org/wp-content/uploads/CO-HT-Fact-Sheet-3.12.13.pdf?Factsheet=HT-CO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https://www.acf.hhs.gov/sites/default/files/otip/colorado_profile_efforts_to_combat_human_trafficking.pdf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https://www.endslaverynow.org/colorado-project-to-comprehensively-combat-human-trafficking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https://www.ccasa.org/tag/human-trafficking/</a:t>
            </a:r>
            <a:endParaRPr lang="en-US" sz="4000" b="1" dirty="0"/>
          </a:p>
          <a:p>
            <a:r>
              <a:rPr lang="en-US" sz="4000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http://ht-colorado.org/</a:t>
            </a:r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  <a:p>
            <a:pPr marL="0" indent="0">
              <a:buNone/>
            </a:pPr>
            <a:br>
              <a:rPr lang="en-US" sz="4000" b="1" dirty="0"/>
            </a:br>
            <a:r>
              <a:rPr lang="en-US" sz="4000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https://hapgj.org/programs/combating-human-trafficking/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https://211colorado.communityos.org/zf/profile/service/id/1888780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https://www.restoreinnocence.org/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https://streetshope.org/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https://www.youtube.com/watch?v=21UU7j1VuSs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https://extendedhandsofhope.org/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https://unfoundation.org/blog/post/colorado-taking-action-human-trafficking/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http://larimerantitrafficking.com/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https://www.uccs.edu/osp/research-compliance/combating-trafficking-in-persons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https://theexodusroad.com/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https://coloradocwts.com/news/252-our-human-trafficking-web-based-training-is-online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https://alightnet.org/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https://coveredcolorado.org/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3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https://www.coloradocasa.org/fileLibrary/HumanTraffickingOfYouthInCO.pdf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3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https://www.state.gov/wp-content/uploads/2019/05/US-Advisory-Council-2019-Report.pdf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3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sz="4000" b="1" dirty="0"/>
          </a:p>
          <a:p>
            <a:br>
              <a:rPr lang="en-US" sz="4000" b="1" dirty="0"/>
            </a:br>
            <a:r>
              <a:rPr lang="en-US" sz="4000" b="1" u="sng" dirty="0">
                <a:hlinkClick r:id="rId3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sz="4000" b="1" dirty="0"/>
          </a:p>
          <a:p>
            <a:r>
              <a:rPr lang="en-US" sz="4000" b="1" u="sng" dirty="0">
                <a:hlinkClick r:id="rId3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https://humantraffickingcenter.org/tag/colorado/</a:t>
            </a:r>
            <a:endParaRPr lang="en-US" sz="4000" b="1" dirty="0"/>
          </a:p>
          <a:p>
            <a:pPr marL="0" indent="0">
              <a:buNone/>
            </a:pPr>
            <a:br>
              <a:rPr lang="en-US" sz="4000" b="1" dirty="0"/>
            </a:br>
            <a:br>
              <a:rPr lang="en-US" sz="4000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6115B8-A2B4-6D46-AA52-B85E36879B92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BB9308FC-32AC-CD9F-D6C2-6D9DA7E14E60}"/>
              </a:ext>
            </a:extLst>
          </p:cNvPr>
          <p:cNvPicPr/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307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D341-DF2A-6E44-AF2B-BC05E972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35" y="65447"/>
            <a:ext cx="10515600" cy="487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Community Resources for Connecticut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FD2A-A8F6-FD43-9E00-6435034F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791455"/>
            <a:ext cx="11092543" cy="5247195"/>
          </a:xfrm>
        </p:spPr>
        <p:txBody>
          <a:bodyPr numCol="2">
            <a:normAutofit fontScale="40000" lnSpcReduction="20000"/>
          </a:bodyPr>
          <a:lstStyle/>
          <a:p>
            <a:br>
              <a:rPr lang="en-US" b="1" dirty="0"/>
            </a:br>
            <a:br>
              <a:rPr lang="en-US" sz="3000" b="1" dirty="0"/>
            </a:br>
            <a:r>
              <a:rPr lang="en-US" sz="3000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https://sharedhope.org/PICframe9/reportcards/PIC_RC_2019_CT.pdf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https://www.traffickingmatters.com/wp-content/uploads/state-reports/2018/2018%20Human%20Trafficking%20Report%20CT.pdf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https://www.d2l.org/education/stewards-of-children/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http://jasonfoundation.com/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https://portal.ct.gov/DCF/HART/Home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https://www.proprofs.com/training/course/?title=july2018ctmrtcommunity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https://humantraffickinghotline.org/state/connecticut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https://uwc.211ct.org/human-trafficking/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https://cceh.org/human-trafficking-prevention/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https://www.1800runaway.org/wp-content/uploads/2015/05/Homeless-Youth-and-Human-Trafficking.pdf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https://www.nestfoundation.org/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https://www.ctbar.org/members/sections-and-committees/committees/human-trafficking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https://www.episcopalct.org/resources/Concerns/Human-Trafficking/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https://www.acf.hhs.gov/sites/default/files/otip/connecticut_profile_efforts_to_combat_human_trafficking.pdf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https://www.childwelfare.gov/pubPDFs/trafficking_faithbased.pdf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https://usiaht.org/news/category/states/connecticut/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https://gracefarms.org/justice/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https://warinternational.org/wp-content/uploads/2019/07/Intake-of-Trafficking-Victims.pdf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https://www.ice.gov/news/releases/connecticut-announces-new-multi-agency-task-combat-human-trafficking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https://www.htlegalcenter.org/wp-content/uploads/Medical-Fact-Sheet-Human-Trafficking-and-Health-Care-Providers.pdf</a:t>
            </a:r>
            <a:endParaRPr lang="en-US" sz="3000" b="1" dirty="0"/>
          </a:p>
          <a:p>
            <a:br>
              <a:rPr lang="en-US" sz="3000" b="1" dirty="0"/>
            </a:br>
            <a:r>
              <a:rPr lang="en-US" sz="3000" b="1" u="sng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https://childproofamerica.org/</a:t>
            </a:r>
            <a:endParaRPr lang="en-US" sz="3000" b="1" dirty="0"/>
          </a:p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CF5E52-C1E3-4F4F-9BBF-0672625E0E1F}"/>
              </a:ext>
            </a:extLst>
          </p:cNvPr>
          <p:cNvSpPr txBox="1"/>
          <p:nvPr/>
        </p:nvSpPr>
        <p:spPr>
          <a:xfrm>
            <a:off x="0" y="6575854"/>
            <a:ext cx="955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Toney-Butler 2021</a:t>
            </a: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D026FADB-9305-374F-F152-98A3C39E0166}"/>
              </a:ext>
            </a:extLst>
          </p:cNvPr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0334" y="5835404"/>
            <a:ext cx="1082765" cy="9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7601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20375</Words>
  <Application>Microsoft Office PowerPoint</Application>
  <PresentationFormat>Widescreen</PresentationFormat>
  <Paragraphs>1437</Paragraphs>
  <Slides>58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4" baseType="lpstr">
      <vt:lpstr>Arial</vt:lpstr>
      <vt:lpstr>Arial</vt:lpstr>
      <vt:lpstr>Calibri</vt:lpstr>
      <vt:lpstr>Calibri Light</vt:lpstr>
      <vt:lpstr>Century Gothic</vt:lpstr>
      <vt:lpstr>1_Office Theme</vt:lpstr>
      <vt:lpstr>State Specific Resources From A-Z</vt:lpstr>
      <vt:lpstr>PowerPoint Presentation</vt:lpstr>
      <vt:lpstr>Community Resources for Alabama</vt:lpstr>
      <vt:lpstr>Community Resources for Alaska</vt:lpstr>
      <vt:lpstr>Community Resources for Arizona</vt:lpstr>
      <vt:lpstr>Community Resources for Arkansas</vt:lpstr>
      <vt:lpstr>Community Resources for California</vt:lpstr>
      <vt:lpstr>Community Resources for Colorado</vt:lpstr>
      <vt:lpstr>Community Resources for Connecticut</vt:lpstr>
      <vt:lpstr>Community Resources for Delaware</vt:lpstr>
      <vt:lpstr>Community Resources for Florida</vt:lpstr>
      <vt:lpstr>Community Resources for Georgia</vt:lpstr>
      <vt:lpstr>Community Resources for Hawaii</vt:lpstr>
      <vt:lpstr>Community Resources for Idaho</vt:lpstr>
      <vt:lpstr>Community Resources for Illinois</vt:lpstr>
      <vt:lpstr>Community Resources for Indiana</vt:lpstr>
      <vt:lpstr>Community Resources for Iowa</vt:lpstr>
      <vt:lpstr>Community Resources for Kansas</vt:lpstr>
      <vt:lpstr>Community Resources for Kentucky</vt:lpstr>
      <vt:lpstr>Community Resources for Louisiana</vt:lpstr>
      <vt:lpstr>Community Resources for Maine</vt:lpstr>
      <vt:lpstr>Community Resources for Maryland</vt:lpstr>
      <vt:lpstr>Community Resources for Massachusetts</vt:lpstr>
      <vt:lpstr>Community Resources for Michigan</vt:lpstr>
      <vt:lpstr>Community Resources for Minnesota</vt:lpstr>
      <vt:lpstr>Community Resources for Mississippi</vt:lpstr>
      <vt:lpstr>Community Resources for Missouri</vt:lpstr>
      <vt:lpstr>Community Resources for Montana</vt:lpstr>
      <vt:lpstr>Community Resources for Nebraska</vt:lpstr>
      <vt:lpstr>Community Resources for Nevada</vt:lpstr>
      <vt:lpstr>Community Resources for New Hampshire</vt:lpstr>
      <vt:lpstr>Community Resources for New Jersey</vt:lpstr>
      <vt:lpstr>Community Resources for New Mexico</vt:lpstr>
      <vt:lpstr>Community Resources for New York</vt:lpstr>
      <vt:lpstr>Community Resources for North Carolina</vt:lpstr>
      <vt:lpstr>Community Resources for North Dakota</vt:lpstr>
      <vt:lpstr>Community Resources for Ohio</vt:lpstr>
      <vt:lpstr>Community Resources for Oklahoma</vt:lpstr>
      <vt:lpstr>Community Resources for Oregon</vt:lpstr>
      <vt:lpstr>Community Resources for Pennsylvania</vt:lpstr>
      <vt:lpstr>Community Resources for Rhode Island</vt:lpstr>
      <vt:lpstr>Community Resources for South Carolina</vt:lpstr>
      <vt:lpstr>Community Resources for South Dakota</vt:lpstr>
      <vt:lpstr>Community Resources for Tennessee</vt:lpstr>
      <vt:lpstr>Community Resources for Texas</vt:lpstr>
      <vt:lpstr>Community Resources for Utah</vt:lpstr>
      <vt:lpstr>Community Resources for Vermont</vt:lpstr>
      <vt:lpstr>Community Resources for Virginia</vt:lpstr>
      <vt:lpstr>Community Resources for Washington</vt:lpstr>
      <vt:lpstr>Community Resources for Washington, DC</vt:lpstr>
      <vt:lpstr>Community Resources for West Virginia</vt:lpstr>
      <vt:lpstr>Community Resources for Wisconsin</vt:lpstr>
      <vt:lpstr>Community Resources for Wyoming</vt:lpstr>
      <vt:lpstr>Community Resources for US Territories</vt:lpstr>
      <vt:lpstr>REFERENCES</vt:lpstr>
      <vt:lpstr>ADVERSE CHILDHOOD EXPERIENCES AND TOXIC STRESS RESOURCE VIDEOS</vt:lpstr>
      <vt:lpstr>RESOURCES FOR VICARIOUS TRAUMA; TRAUMA-INFORMED CARE</vt:lpstr>
      <vt:lpstr>EXCELLENT READS ON COMPLEX TRAUMA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Francine Bono-Neri</dc:creator>
  <cp:lastModifiedBy>Francine Bono-Neri</cp:lastModifiedBy>
  <cp:revision>4</cp:revision>
  <dcterms:created xsi:type="dcterms:W3CDTF">2022-05-18T11:14:01Z</dcterms:created>
  <dcterms:modified xsi:type="dcterms:W3CDTF">2022-05-19T16:49:52Z</dcterms:modified>
</cp:coreProperties>
</file>